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0" r:id="rId2"/>
    <p:sldId id="256" r:id="rId3"/>
    <p:sldId id="313" r:id="rId4"/>
    <p:sldId id="282" r:id="rId5"/>
    <p:sldId id="303" r:id="rId6"/>
    <p:sldId id="281" r:id="rId7"/>
    <p:sldId id="307" r:id="rId8"/>
    <p:sldId id="300" r:id="rId9"/>
    <p:sldId id="311" r:id="rId10"/>
    <p:sldId id="289" r:id="rId11"/>
    <p:sldId id="305" r:id="rId12"/>
    <p:sldId id="314" r:id="rId13"/>
    <p:sldId id="309" r:id="rId14"/>
    <p:sldId id="308" r:id="rId15"/>
    <p:sldId id="304" r:id="rId16"/>
    <p:sldId id="274" r:id="rId17"/>
    <p:sldId id="297" r:id="rId18"/>
    <p:sldId id="296" r:id="rId19"/>
    <p:sldId id="276" r:id="rId20"/>
    <p:sldId id="315" r:id="rId21"/>
    <p:sldId id="312" r:id="rId22"/>
  </p:sldIdLst>
  <p:sldSz cx="12192000" cy="6858000"/>
  <p:notesSz cx="7010400" cy="9296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9928" autoAdjust="0"/>
  </p:normalViewPr>
  <p:slideViewPr>
    <p:cSldViewPr snapToGrid="0">
      <p:cViewPr varScale="1">
        <p:scale>
          <a:sx n="69" d="100"/>
          <a:sy n="69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89560F-9B50-4AF0-852E-C3B14F30321B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9832FE-D947-4F15-8745-51CDF3CDF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3546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6E12C5-E963-4A85-9730-3EE103D4ADA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668CA8-E6F1-4195-AF54-A15E5121CE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020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369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Ras</a:t>
            </a:r>
            <a:r>
              <a:rPr lang="tr-TR" dirty="0" smtClean="0"/>
              <a:t> Al </a:t>
            </a:r>
            <a:r>
              <a:rPr lang="tr-TR" dirty="0" err="1" smtClean="0"/>
              <a:t>Khaimah</a:t>
            </a:r>
            <a:r>
              <a:rPr lang="tr-TR" dirty="0" smtClean="0"/>
              <a:t> ve </a:t>
            </a:r>
            <a:r>
              <a:rPr lang="tr-TR" dirty="0" err="1" smtClean="0"/>
              <a:t>Fujairah</a:t>
            </a:r>
            <a:r>
              <a:rPr lang="tr-TR" dirty="0" smtClean="0"/>
              <a:t> ile Al </a:t>
            </a:r>
            <a:r>
              <a:rPr lang="tr-TR" dirty="0" err="1" smtClean="0"/>
              <a:t>Ain</a:t>
            </a:r>
            <a:r>
              <a:rPr lang="tr-TR" dirty="0" smtClean="0"/>
              <a:t>/Abu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Dhabi</a:t>
            </a:r>
            <a:r>
              <a:rPr lang="tr-TR" baseline="0" dirty="0" smtClean="0"/>
              <a:t> </a:t>
            </a:r>
            <a:r>
              <a:rPr lang="tr-TR" dirty="0" smtClean="0"/>
              <a:t>tarımsal</a:t>
            </a:r>
            <a:r>
              <a:rPr lang="tr-TR" baseline="0" dirty="0" smtClean="0"/>
              <a:t> faaliyetlerin olduğu şehirlerdir.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059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294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3324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983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360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07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73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47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261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07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21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00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15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62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70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8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F425-6BA1-4995-AF03-1A150401C7D5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773D2-0F15-4BE5-A5DE-4D570C4D5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25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ubaicustoms.gov.ae/" TargetMode="External"/><Relationship Id="rId13" Type="http://schemas.openxmlformats.org/officeDocument/2006/relationships/hyperlink" Target="http://www.dubaichamber.com/" TargetMode="External"/><Relationship Id="rId3" Type="http://schemas.openxmlformats.org/officeDocument/2006/relationships/hyperlink" Target="http://www.uaecabinet.ae/" TargetMode="External"/><Relationship Id="rId7" Type="http://schemas.openxmlformats.org/officeDocument/2006/relationships/hyperlink" Target="http://www.fca.gov.ae/" TargetMode="External"/><Relationship Id="rId12" Type="http://schemas.openxmlformats.org/officeDocument/2006/relationships/hyperlink" Target="http://www.dm.gov.ae/" TargetMode="External"/><Relationship Id="rId17" Type="http://schemas.openxmlformats.org/officeDocument/2006/relationships/image" Target="../media/image4.png"/><Relationship Id="rId2" Type="http://schemas.openxmlformats.org/officeDocument/2006/relationships/hyperlink" Target="http://www.trademap.org/" TargetMode="External"/><Relationship Id="rId16" Type="http://schemas.openxmlformats.org/officeDocument/2006/relationships/hyperlink" Target="http://ae.kompass.com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x.gov.ae/" TargetMode="External"/><Relationship Id="rId11" Type="http://schemas.openxmlformats.org/officeDocument/2006/relationships/hyperlink" Target="http://halal.ae/en-us" TargetMode="External"/><Relationship Id="rId5" Type="http://schemas.openxmlformats.org/officeDocument/2006/relationships/hyperlink" Target="http://www.mof.gov.ae/" TargetMode="External"/><Relationship Id="rId15" Type="http://schemas.openxmlformats.org/officeDocument/2006/relationships/hyperlink" Target="http://www.yellowpages.ae/" TargetMode="External"/><Relationship Id="rId10" Type="http://schemas.openxmlformats.org/officeDocument/2006/relationships/hyperlink" Target="http://www.esma.gov.ae/" TargetMode="External"/><Relationship Id="rId4" Type="http://schemas.openxmlformats.org/officeDocument/2006/relationships/hyperlink" Target="http://www.economy.ae/" TargetMode="External"/><Relationship Id="rId9" Type="http://schemas.openxmlformats.org/officeDocument/2006/relationships/hyperlink" Target="http://jafza.ae/" TargetMode="External"/><Relationship Id="rId14" Type="http://schemas.openxmlformats.org/officeDocument/2006/relationships/hyperlink" Target="http://www.dwtc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budhabi@ekonomi.gov.tr" TargetMode="External"/><Relationship Id="rId2" Type="http://schemas.openxmlformats.org/officeDocument/2006/relationships/hyperlink" Target="mailto:dubai@ticaret.gov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ca.gov.ae/en/HomeRightMenu/Documents/EnglishHScode2017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t_sunum_format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" y="-16800"/>
            <a:ext cx="12216907" cy="6874800"/>
          </a:xfrm>
          <a:prstGeom prst="rect">
            <a:avLst/>
          </a:prstGeom>
        </p:spPr>
      </p:pic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7" y="2505062"/>
            <a:ext cx="4938913" cy="185793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830238" y="5359057"/>
            <a:ext cx="8531527" cy="585438"/>
          </a:xfrm>
          <a:prstGeom prst="rect">
            <a:avLst/>
          </a:prstGeom>
        </p:spPr>
        <p:txBody>
          <a:bodyPr vert="horz" lIns="96724" tIns="48362" rIns="96724" bIns="4836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92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96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GENEL DIŞ TİCARETİNDE ÜRÜNLER-2018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570175"/>
              </p:ext>
            </p:extLst>
          </p:nvPr>
        </p:nvGraphicFramePr>
        <p:xfrm>
          <a:off x="274319" y="1026337"/>
          <a:ext cx="11443063" cy="527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kern="1200" dirty="0" smtClean="0">
                          <a:effectLst/>
                        </a:rPr>
                        <a:t>İTHALATINDA</a:t>
                      </a:r>
                      <a:r>
                        <a:rPr lang="tr-TR" sz="2400" kern="1200" baseline="0" dirty="0" smtClean="0">
                          <a:effectLst/>
                        </a:rPr>
                        <a:t> BAŞLICA ÜRÜNLER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kern="12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İHRACATINDA BAŞLICA ÜRÜNLER</a:t>
                      </a:r>
                      <a:endParaRPr lang="tr-TR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229"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-Külçe altın</a:t>
                      </a:r>
                    </a:p>
                    <a:p>
                      <a:pPr algn="l"/>
                      <a:r>
                        <a:rPr lang="tr-TR" sz="2400" dirty="0" smtClean="0"/>
                        <a:t>-Telefonlar</a:t>
                      </a:r>
                    </a:p>
                    <a:p>
                      <a:pPr algn="l"/>
                      <a:r>
                        <a:rPr lang="tr-TR" sz="2400" dirty="0" smtClean="0"/>
                        <a:t>-Otomobil ve Yedek Parçaları</a:t>
                      </a:r>
                    </a:p>
                    <a:p>
                      <a:pPr algn="l"/>
                      <a:r>
                        <a:rPr lang="tr-TR" sz="2400" dirty="0" smtClean="0"/>
                        <a:t>-Mücevherat ve Elmas</a:t>
                      </a:r>
                    </a:p>
                    <a:p>
                      <a:pPr algn="l"/>
                      <a:r>
                        <a:rPr lang="tr-TR" sz="2400" dirty="0" smtClean="0"/>
                        <a:t>-Petrol ürünleri (uçak benzini, kurşunsuz benzin )</a:t>
                      </a:r>
                    </a:p>
                    <a:p>
                      <a:pPr algn="l"/>
                      <a:r>
                        <a:rPr lang="tr-TR" sz="2400" dirty="0" smtClean="0"/>
                        <a:t>-</a:t>
                      </a:r>
                      <a:r>
                        <a:rPr lang="tr-TR" sz="2400" dirty="0" err="1" smtClean="0"/>
                        <a:t>Turbojetler</a:t>
                      </a:r>
                      <a:r>
                        <a:rPr lang="tr-TR" sz="2400" dirty="0" smtClean="0"/>
                        <a:t>, </a:t>
                      </a:r>
                      <a:r>
                        <a:rPr lang="tr-TR" sz="2400" dirty="0" err="1" smtClean="0"/>
                        <a:t>gas</a:t>
                      </a:r>
                      <a:r>
                        <a:rPr lang="tr-TR" sz="2400" dirty="0" smtClean="0"/>
                        <a:t> türbinleri (sivil hava taşıtları için)</a:t>
                      </a:r>
                    </a:p>
                    <a:p>
                      <a:pPr algn="l"/>
                      <a:r>
                        <a:rPr lang="tr-TR" sz="2400" dirty="0" smtClean="0"/>
                        <a:t>-</a:t>
                      </a:r>
                      <a:r>
                        <a:rPr lang="tr-TR" sz="2400" dirty="0" err="1" smtClean="0"/>
                        <a:t>Otomotik</a:t>
                      </a:r>
                      <a:r>
                        <a:rPr lang="tr-TR" sz="2400" dirty="0" smtClean="0"/>
                        <a:t> veri işleme makineleri</a:t>
                      </a:r>
                    </a:p>
                    <a:p>
                      <a:pPr algn="l"/>
                      <a:r>
                        <a:rPr lang="tr-TR" sz="2400" dirty="0" smtClean="0"/>
                        <a:t>-Uçak, helikopter ve yedek parçaları</a:t>
                      </a:r>
                    </a:p>
                    <a:p>
                      <a:pPr algn="l"/>
                      <a:r>
                        <a:rPr lang="tr-TR" sz="2400" dirty="0" smtClean="0"/>
                        <a:t>-Tıbbi ilaçlar</a:t>
                      </a:r>
                    </a:p>
                    <a:p>
                      <a:pPr algn="l"/>
                      <a:r>
                        <a:rPr lang="tr-TR" sz="2400" dirty="0" smtClean="0"/>
                        <a:t>-Bakır alaşımları</a:t>
                      </a:r>
                    </a:p>
                    <a:p>
                      <a:pPr algn="l"/>
                      <a:r>
                        <a:rPr lang="tr-TR" sz="2400" dirty="0" smtClean="0"/>
                        <a:t>-Demir/çelikten inşaat aksamı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-Ham petrol, Petrol ürünleri (benzin)</a:t>
                      </a:r>
                    </a:p>
                    <a:p>
                      <a:pPr algn="l"/>
                      <a:r>
                        <a:rPr lang="tr-TR" sz="2400" dirty="0" smtClean="0"/>
                        <a:t>-Telefonlar</a:t>
                      </a:r>
                    </a:p>
                    <a:p>
                      <a:pPr algn="l"/>
                      <a:r>
                        <a:rPr lang="tr-TR" sz="2400" dirty="0" smtClean="0"/>
                        <a:t>-Külçe altın</a:t>
                      </a:r>
                    </a:p>
                    <a:p>
                      <a:pPr algn="l"/>
                      <a:r>
                        <a:rPr lang="tr-TR" sz="2400" dirty="0" smtClean="0"/>
                        <a:t>-Mücevher,</a:t>
                      </a:r>
                      <a:r>
                        <a:rPr lang="tr-TR" sz="2400" baseline="0" dirty="0" smtClean="0"/>
                        <a:t> elmas</a:t>
                      </a:r>
                    </a:p>
                    <a:p>
                      <a:pPr algn="l"/>
                      <a:r>
                        <a:rPr lang="tr-TR" sz="2400" baseline="0" dirty="0" smtClean="0"/>
                        <a:t>-Otomobil ve Yedek Parçaları</a:t>
                      </a:r>
                    </a:p>
                    <a:p>
                      <a:pPr algn="l"/>
                      <a:r>
                        <a:rPr lang="tr-TR" sz="2400" baseline="0" dirty="0" smtClean="0"/>
                        <a:t>-Alüminyum (işlenmemiş)</a:t>
                      </a:r>
                    </a:p>
                    <a:p>
                      <a:pPr algn="l"/>
                      <a:r>
                        <a:rPr lang="tr-TR" sz="2400" baseline="0" dirty="0" smtClean="0"/>
                        <a:t>-Otomatik veri işleme makineleri</a:t>
                      </a:r>
                    </a:p>
                    <a:p>
                      <a:pPr algn="l"/>
                      <a:r>
                        <a:rPr lang="tr-TR" sz="2400" baseline="0" dirty="0" smtClean="0"/>
                        <a:t>-Sigara</a:t>
                      </a:r>
                    </a:p>
                    <a:p>
                      <a:pPr algn="l"/>
                      <a:r>
                        <a:rPr lang="tr-TR" sz="2400" baseline="0" dirty="0" smtClean="0"/>
                        <a:t>-Uçak yedek parça</a:t>
                      </a:r>
                    </a:p>
                    <a:p>
                      <a:pPr algn="l"/>
                      <a:r>
                        <a:rPr lang="tr-TR" sz="2400" baseline="0" dirty="0" smtClean="0"/>
                        <a:t>-Bakır tel</a:t>
                      </a:r>
                    </a:p>
                    <a:p>
                      <a:pPr algn="l"/>
                      <a:r>
                        <a:rPr lang="tr-TR" sz="2400" baseline="0" dirty="0" smtClean="0"/>
                        <a:t>-Etilen Polimerleri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Genel Toplam: 262 milyar Dolar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Genel Toplam: 317 milyar Dolar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95" y="187839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83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GENEL DIŞ TİCARETİNDE ÜLKELER-2018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36787"/>
              </p:ext>
            </p:extLst>
          </p:nvPr>
        </p:nvGraphicFramePr>
        <p:xfrm>
          <a:off x="274319" y="1026337"/>
          <a:ext cx="11443063" cy="527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9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kern="1200" dirty="0" smtClean="0">
                          <a:effectLst/>
                        </a:rPr>
                        <a:t>İTHALATINDA</a:t>
                      </a:r>
                      <a:r>
                        <a:rPr lang="tr-TR" sz="2400" kern="1200" baseline="0" dirty="0" smtClean="0">
                          <a:effectLst/>
                        </a:rPr>
                        <a:t> BAŞLICA ÜLKELER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kern="12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İHRACATINDA BAŞLICA ÜLKELER</a:t>
                      </a:r>
                      <a:endParaRPr lang="tr-TR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229"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-Çin</a:t>
                      </a:r>
                    </a:p>
                    <a:p>
                      <a:pPr algn="l"/>
                      <a:r>
                        <a:rPr lang="tr-TR" sz="2400" dirty="0" smtClean="0"/>
                        <a:t>-Hindistan</a:t>
                      </a:r>
                    </a:p>
                    <a:p>
                      <a:pPr algn="l"/>
                      <a:r>
                        <a:rPr lang="tr-TR" sz="2400" dirty="0" smtClean="0"/>
                        <a:t>-ABD</a:t>
                      </a:r>
                    </a:p>
                    <a:p>
                      <a:pPr algn="l"/>
                      <a:r>
                        <a:rPr lang="tr-TR" sz="2400" dirty="0" smtClean="0"/>
                        <a:t>-Japonya</a:t>
                      </a:r>
                    </a:p>
                    <a:p>
                      <a:pPr algn="l"/>
                      <a:r>
                        <a:rPr lang="tr-TR" sz="2400" dirty="0" smtClean="0"/>
                        <a:t>-Almanya</a:t>
                      </a:r>
                    </a:p>
                    <a:p>
                      <a:pPr algn="l"/>
                      <a:r>
                        <a:rPr lang="tr-TR" sz="2400" dirty="0" smtClean="0"/>
                        <a:t>-İngiltere</a:t>
                      </a:r>
                    </a:p>
                    <a:p>
                      <a:pPr algn="l"/>
                      <a:r>
                        <a:rPr lang="tr-TR" sz="2400" dirty="0" smtClean="0"/>
                        <a:t>-Vietnam</a:t>
                      </a:r>
                    </a:p>
                    <a:p>
                      <a:pPr algn="l"/>
                      <a:r>
                        <a:rPr lang="tr-TR" sz="2400" dirty="0" smtClean="0"/>
                        <a:t>-S.</a:t>
                      </a:r>
                      <a:r>
                        <a:rPr lang="tr-TR" sz="2400" baseline="0" dirty="0" smtClean="0"/>
                        <a:t> Arabistan</a:t>
                      </a:r>
                    </a:p>
                    <a:p>
                      <a:pPr algn="l"/>
                      <a:r>
                        <a:rPr lang="tr-TR" sz="2400" baseline="0" dirty="0" smtClean="0"/>
                        <a:t>-İtalya</a:t>
                      </a:r>
                    </a:p>
                    <a:p>
                      <a:pPr algn="l"/>
                      <a:r>
                        <a:rPr lang="tr-TR" sz="2400" baseline="0" dirty="0" smtClean="0"/>
                        <a:t>-Fransa</a:t>
                      </a:r>
                    </a:p>
                    <a:p>
                      <a:pPr algn="l"/>
                      <a:r>
                        <a:rPr lang="tr-TR" sz="2400" baseline="0" dirty="0" smtClean="0"/>
                        <a:t>15. Türkiye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-Japonya</a:t>
                      </a:r>
                    </a:p>
                    <a:p>
                      <a:pPr algn="l"/>
                      <a:r>
                        <a:rPr lang="tr-TR" sz="2400" dirty="0" smtClean="0"/>
                        <a:t>-Hindistan</a:t>
                      </a:r>
                    </a:p>
                    <a:p>
                      <a:pPr algn="l"/>
                      <a:r>
                        <a:rPr lang="tr-TR" sz="2400" dirty="0" smtClean="0"/>
                        <a:t>-Çin</a:t>
                      </a:r>
                    </a:p>
                    <a:p>
                      <a:pPr algn="l"/>
                      <a:r>
                        <a:rPr lang="tr-TR" sz="2400" dirty="0" smtClean="0"/>
                        <a:t>-S. Arabistan</a:t>
                      </a:r>
                    </a:p>
                    <a:p>
                      <a:pPr algn="l"/>
                      <a:r>
                        <a:rPr lang="tr-TR" sz="2400" dirty="0" smtClean="0"/>
                        <a:t>-Tayland</a:t>
                      </a:r>
                    </a:p>
                    <a:p>
                      <a:pPr algn="l"/>
                      <a:r>
                        <a:rPr lang="tr-TR" sz="2400" dirty="0" smtClean="0"/>
                        <a:t>-İsviçre</a:t>
                      </a:r>
                    </a:p>
                    <a:p>
                      <a:pPr algn="l"/>
                      <a:r>
                        <a:rPr lang="tr-TR" sz="2400" dirty="0" smtClean="0"/>
                        <a:t>-Singapur</a:t>
                      </a:r>
                    </a:p>
                    <a:p>
                      <a:pPr algn="l"/>
                      <a:r>
                        <a:rPr lang="tr-TR" sz="2400" dirty="0" smtClean="0"/>
                        <a:t>-G. Kore</a:t>
                      </a:r>
                    </a:p>
                    <a:p>
                      <a:pPr algn="l"/>
                      <a:r>
                        <a:rPr lang="tr-TR" sz="2400" dirty="0" smtClean="0"/>
                        <a:t>-Pakistan</a:t>
                      </a:r>
                    </a:p>
                    <a:p>
                      <a:pPr algn="l"/>
                      <a:r>
                        <a:rPr lang="tr-TR" sz="2400" dirty="0" smtClean="0"/>
                        <a:t>-İran</a:t>
                      </a:r>
                    </a:p>
                    <a:p>
                      <a:pPr algn="l"/>
                      <a:r>
                        <a:rPr lang="tr-TR" sz="2400" dirty="0" smtClean="0"/>
                        <a:t>14-Türkiye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Genel Toplam: 262 milyar Dolar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Genel Toplam: 317 milyar Dolar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60" y="195816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6548" y="196862"/>
            <a:ext cx="9679577" cy="54772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EKONOMİSİNİ VE İTHALATINI ETKİLEYEN BAŞLICA GELİŞMELER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519" y="1894566"/>
            <a:ext cx="10515600" cy="4062098"/>
          </a:xfrm>
        </p:spPr>
        <p:txBody>
          <a:bodyPr>
            <a:noAutofit/>
          </a:bodyPr>
          <a:lstStyle/>
          <a:p>
            <a:pPr marL="0" indent="0"/>
            <a:r>
              <a:rPr lang="tr-TR" sz="2600" dirty="0" smtClean="0">
                <a:cs typeface="Microsoft Sans Serif" pitchFamily="34" charset="0"/>
              </a:rPr>
              <a:t>GLOBAL FİNANSAL KRİZ</a:t>
            </a:r>
          </a:p>
          <a:p>
            <a:pPr marL="0" indent="0"/>
            <a:r>
              <a:rPr lang="tr-TR" sz="2600" dirty="0" smtClean="0">
                <a:cs typeface="Microsoft Sans Serif" pitchFamily="34" charset="0"/>
              </a:rPr>
              <a:t>ÇİN-ABD TİCARET GERİLİMİ</a:t>
            </a:r>
          </a:p>
          <a:p>
            <a:pPr marL="0" indent="0"/>
            <a:r>
              <a:rPr lang="tr-TR" sz="2600" dirty="0" smtClean="0">
                <a:cs typeface="Microsoft Sans Serif" pitchFamily="34" charset="0"/>
              </a:rPr>
              <a:t>ÇİN &amp; JAPONYA EKONOMİSİNİN &amp; PETROL TALEBİNİN DARALMASI</a:t>
            </a:r>
          </a:p>
          <a:p>
            <a:pPr marL="0" indent="0"/>
            <a:r>
              <a:rPr lang="tr-TR" sz="2600" dirty="0" smtClean="0">
                <a:cs typeface="Microsoft Sans Serif" pitchFamily="34" charset="0"/>
              </a:rPr>
              <a:t>PETROL FİYATININ DÜŞMESİ</a:t>
            </a:r>
          </a:p>
          <a:p>
            <a:pPr marL="0" indent="0"/>
            <a:r>
              <a:rPr lang="tr-TR" sz="2600" dirty="0" smtClean="0">
                <a:cs typeface="Microsoft Sans Serif" pitchFamily="34" charset="0"/>
              </a:rPr>
              <a:t>ENERJİ (PETROL VE DOĞALGAZ) İHRACAT GELİRİNİN AZALMASI</a:t>
            </a:r>
          </a:p>
          <a:p>
            <a:pPr marL="0" indent="0"/>
            <a:r>
              <a:rPr lang="tr-TR" sz="2600" dirty="0" smtClean="0">
                <a:cs typeface="Microsoft Sans Serif" pitchFamily="34" charset="0"/>
              </a:rPr>
              <a:t>BÖLGESEL SİYASİ SORUNLAR (ABD-İran krizi)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5" y="89255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96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TÜRKİYE - BAE İKİLİ TİCARETİ (2018)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502229"/>
            <a:ext cx="10411098" cy="414092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TÜRKİYE, BAE’DEN PETROL İTHAL ETMEMEKTEDİR.</a:t>
            </a:r>
          </a:p>
          <a:p>
            <a:r>
              <a:rPr lang="tr-TR" dirty="0" smtClean="0"/>
              <a:t>TÜRKİYE’NİN 2018 YILI İHRACATINDA BAE 14. SIRADA YER ALMIŞTIR.</a:t>
            </a:r>
          </a:p>
          <a:p>
            <a:r>
              <a:rPr lang="tr-TR" dirty="0" smtClean="0"/>
              <a:t>2018 YILI İHRACATIMIZ, BİR ÖNCEKİ YILA GÖRE </a:t>
            </a:r>
            <a:r>
              <a:rPr lang="tr-TR" u="sng" dirty="0" smtClean="0"/>
              <a:t>%65 AZALIŞLA </a:t>
            </a:r>
            <a:r>
              <a:rPr lang="tr-TR" dirty="0" smtClean="0"/>
              <a:t>9,1 MİLYAR$’DAN 3,1 MİLYAR$’A DÜŞMÜŞTÜR. </a:t>
            </a:r>
          </a:p>
          <a:p>
            <a:endParaRPr lang="tr-TR" dirty="0" smtClean="0"/>
          </a:p>
          <a:p>
            <a:r>
              <a:rPr lang="tr-TR" b="1" u="sng" dirty="0" smtClean="0">
                <a:cs typeface="Microsoft Sans Serif" pitchFamily="34" charset="0"/>
              </a:rPr>
              <a:t>İKİLİ ANLAŞMALAR:</a:t>
            </a:r>
          </a:p>
          <a:p>
            <a:r>
              <a:rPr lang="tr-TR" dirty="0" smtClean="0">
                <a:cs typeface="Microsoft Sans Serif" pitchFamily="34" charset="0"/>
              </a:rPr>
              <a:t>ÇİFTE VERGİLENDİRMEYİ ÖNLEMESİ ANLAŞMASI (1995)</a:t>
            </a:r>
            <a:endParaRPr lang="tr-TR" dirty="0">
              <a:cs typeface="Microsoft Sans Serif" pitchFamily="34" charset="0"/>
            </a:endParaRPr>
          </a:p>
          <a:p>
            <a:r>
              <a:rPr lang="tr-TR" dirty="0">
                <a:cs typeface="Microsoft Sans Serif" pitchFamily="34" charset="0"/>
              </a:rPr>
              <a:t>YATIRIMLARIN </a:t>
            </a:r>
            <a:r>
              <a:rPr lang="tr-TR" dirty="0" smtClean="0">
                <a:cs typeface="Microsoft Sans Serif" pitchFamily="34" charset="0"/>
              </a:rPr>
              <a:t>KARŞILIKLI TEŞVİKİ </a:t>
            </a:r>
            <a:r>
              <a:rPr lang="tr-TR" dirty="0">
                <a:cs typeface="Microsoft Sans Serif" pitchFamily="34" charset="0"/>
              </a:rPr>
              <a:t>VE </a:t>
            </a:r>
            <a:r>
              <a:rPr lang="tr-TR" dirty="0" smtClean="0">
                <a:cs typeface="Microsoft Sans Serif" pitchFamily="34" charset="0"/>
              </a:rPr>
              <a:t>KORUNMASINA İLİŞKİN ANLAŞMA (2011)</a:t>
            </a:r>
            <a:endParaRPr lang="tr-TR" dirty="0">
              <a:cs typeface="Microsoft Sans Serif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95" y="282094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96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TÜRKİYE - BAE İKİLİ TİCARETİ (2018)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876713"/>
              </p:ext>
            </p:extLst>
          </p:nvPr>
        </p:nvGraphicFramePr>
        <p:xfrm>
          <a:off x="365760" y="1026337"/>
          <a:ext cx="11403874" cy="507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kern="1200" dirty="0" smtClean="0">
                          <a:effectLst/>
                        </a:rPr>
                        <a:t>İHRACATIMIZDA</a:t>
                      </a:r>
                      <a:r>
                        <a:rPr lang="tr-TR" sz="2400" kern="1200" baseline="0" dirty="0" smtClean="0">
                          <a:effectLst/>
                        </a:rPr>
                        <a:t> BAŞLICA ÜRÜNLER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kern="12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İTHALATIMIZDA BAŞLICA ÜRÜNLER</a:t>
                      </a:r>
                      <a:endParaRPr lang="tr-TR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229"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-Mücevher (altın), Külçe altın</a:t>
                      </a:r>
                    </a:p>
                    <a:p>
                      <a:pPr algn="l"/>
                      <a:r>
                        <a:rPr lang="tr-TR" sz="2400" dirty="0" smtClean="0"/>
                        <a:t>-Petrol</a:t>
                      </a:r>
                      <a:r>
                        <a:rPr lang="tr-TR" sz="2400" baseline="0" dirty="0" smtClean="0"/>
                        <a:t> ürünleri</a:t>
                      </a:r>
                    </a:p>
                    <a:p>
                      <a:pPr algn="l"/>
                      <a:r>
                        <a:rPr lang="tr-TR" sz="2400" baseline="0" dirty="0" smtClean="0"/>
                        <a:t>-Halılar</a:t>
                      </a:r>
                    </a:p>
                    <a:p>
                      <a:pPr algn="l"/>
                      <a:r>
                        <a:rPr lang="tr-TR" sz="2400" baseline="0" dirty="0" smtClean="0"/>
                        <a:t>-Mermer, traverten</a:t>
                      </a:r>
                    </a:p>
                    <a:p>
                      <a:pPr algn="l"/>
                      <a:r>
                        <a:rPr lang="tr-TR" sz="2400" baseline="0" dirty="0" smtClean="0"/>
                        <a:t>-Mobilyalar (yemek/oturma odaları, ahşaptan)</a:t>
                      </a:r>
                    </a:p>
                    <a:p>
                      <a:pPr algn="l"/>
                      <a:r>
                        <a:rPr lang="tr-TR" sz="2400" baseline="0" dirty="0" smtClean="0"/>
                        <a:t>-Tel, kablo</a:t>
                      </a:r>
                    </a:p>
                    <a:p>
                      <a:pPr algn="l"/>
                      <a:r>
                        <a:rPr lang="tr-TR" sz="2400" baseline="0" dirty="0" smtClean="0"/>
                        <a:t>-Çikolata</a:t>
                      </a:r>
                    </a:p>
                    <a:p>
                      <a:pPr algn="l"/>
                      <a:r>
                        <a:rPr lang="tr-TR" sz="2400" baseline="0" dirty="0" smtClean="0"/>
                        <a:t>-Otomobil</a:t>
                      </a:r>
                    </a:p>
                    <a:p>
                      <a:pPr algn="l"/>
                      <a:r>
                        <a:rPr lang="tr-TR" sz="2400" baseline="0" dirty="0" smtClean="0"/>
                        <a:t>-Demir/alaşımsız çelikten profil</a:t>
                      </a:r>
                    </a:p>
                    <a:p>
                      <a:pPr algn="l"/>
                      <a:r>
                        <a:rPr lang="tr-TR" sz="2400" baseline="0" dirty="0" smtClean="0"/>
                        <a:t>-Kadın/kız çocuk için elbise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-Külçe altın</a:t>
                      </a:r>
                    </a:p>
                    <a:p>
                      <a:pPr algn="l"/>
                      <a:r>
                        <a:rPr lang="tr-TR" sz="2400" dirty="0" smtClean="0"/>
                        <a:t>-Alüminyum (işlenmemiş)</a:t>
                      </a:r>
                    </a:p>
                    <a:p>
                      <a:pPr algn="l"/>
                      <a:r>
                        <a:rPr lang="tr-TR" sz="2400" dirty="0" smtClean="0"/>
                        <a:t>-Mücevher</a:t>
                      </a:r>
                    </a:p>
                    <a:p>
                      <a:pPr algn="l"/>
                      <a:r>
                        <a:rPr lang="tr-TR" sz="2400" dirty="0" smtClean="0"/>
                        <a:t>-Petrol ürünleri</a:t>
                      </a:r>
                    </a:p>
                    <a:p>
                      <a:pPr algn="l"/>
                      <a:r>
                        <a:rPr lang="tr-TR" sz="2400" dirty="0" smtClean="0"/>
                        <a:t>-Etilen Polimerleri</a:t>
                      </a:r>
                    </a:p>
                    <a:p>
                      <a:pPr algn="l"/>
                      <a:r>
                        <a:rPr lang="tr-TR" sz="2400" dirty="0" smtClean="0"/>
                        <a:t>-Demir/alaşımsız çelikten yarı mamul</a:t>
                      </a:r>
                    </a:p>
                    <a:p>
                      <a:pPr algn="l"/>
                      <a:r>
                        <a:rPr lang="tr-TR" sz="2400" dirty="0" smtClean="0"/>
                        <a:t>-</a:t>
                      </a:r>
                      <a:r>
                        <a:rPr lang="tr-TR" sz="2400" dirty="0" err="1" smtClean="0"/>
                        <a:t>Propilen</a:t>
                      </a:r>
                      <a:endParaRPr lang="tr-TR" sz="2400" dirty="0" smtClean="0"/>
                    </a:p>
                    <a:p>
                      <a:pPr algn="l"/>
                      <a:r>
                        <a:rPr lang="tr-TR" sz="2400" dirty="0" smtClean="0"/>
                        <a:t>-Elmas</a:t>
                      </a:r>
                    </a:p>
                    <a:p>
                      <a:pPr algn="l"/>
                      <a:r>
                        <a:rPr lang="tr-TR" sz="2400" dirty="0" smtClean="0"/>
                        <a:t>-Hurda</a:t>
                      </a:r>
                      <a:r>
                        <a:rPr lang="tr-TR" sz="2400" baseline="0" dirty="0" smtClean="0"/>
                        <a:t> alüminyum</a:t>
                      </a:r>
                    </a:p>
                    <a:p>
                      <a:pPr algn="l"/>
                      <a:r>
                        <a:rPr lang="tr-TR" sz="2400" baseline="0" dirty="0" smtClean="0"/>
                        <a:t>-Adi metalden kapak, kapsül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Genel Toplam: 3,14 milyar Dolar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Genel Toplam: 3,78 milyar Dolar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" y="187839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7542" y="154547"/>
            <a:ext cx="9786257" cy="48939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BAE’NE İHRAÇ POTANSİYELİ OLAN BAZI ÜRÜNLER 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4949" y="643945"/>
            <a:ext cx="11429999" cy="6031175"/>
          </a:xfrm>
        </p:spPr>
        <p:txBody>
          <a:bodyPr>
            <a:noAutofit/>
          </a:bodyPr>
          <a:lstStyle/>
          <a:p>
            <a:r>
              <a:rPr lang="tr-TR" sz="2600" dirty="0"/>
              <a:t>GIDA (BAL, PEYNİR, BAKLİYAT, ZEYTİNYAĞI, TAVUK ETİ, </a:t>
            </a:r>
            <a:r>
              <a:rPr lang="tr-TR" sz="2600" dirty="0" smtClean="0"/>
              <a:t>YUMURTA, SALÇA)</a:t>
            </a:r>
          </a:p>
          <a:p>
            <a:r>
              <a:rPr lang="tr-TR" sz="2600" dirty="0" smtClean="0"/>
              <a:t>MEYVE (ELMA, TAZE/KURU ÜZÜM, KAYISI, İNCİR)</a:t>
            </a:r>
            <a:endParaRPr lang="tr-TR" sz="2600" dirty="0"/>
          </a:p>
          <a:p>
            <a:r>
              <a:rPr lang="tr-TR" sz="2600" dirty="0" smtClean="0"/>
              <a:t>NARENCİYE (PORTAKAL, LİMON, MANDALİNA, GREYFURT ), </a:t>
            </a:r>
          </a:p>
          <a:p>
            <a:r>
              <a:rPr lang="tr-TR" sz="2600" dirty="0" smtClean="0"/>
              <a:t>KABUKLU MEYVELER (ANTEP FISTIĞI, FINDIK)</a:t>
            </a:r>
          </a:p>
          <a:p>
            <a:r>
              <a:rPr lang="tr-TR" sz="2600" dirty="0" smtClean="0"/>
              <a:t>SEBZE (DOMATES, SOĞAN, HAVUÇ, MERCİMEK, NOHUT)</a:t>
            </a:r>
          </a:p>
          <a:p>
            <a:r>
              <a:rPr lang="tr-TR" sz="2600" dirty="0" smtClean="0"/>
              <a:t>ÇİKOLATA, GOFRET</a:t>
            </a:r>
          </a:p>
          <a:p>
            <a:r>
              <a:rPr lang="tr-TR" sz="2600" dirty="0" smtClean="0"/>
              <a:t>OTO YEDEK PARÇA</a:t>
            </a:r>
          </a:p>
          <a:p>
            <a:r>
              <a:rPr lang="tr-TR" sz="2600" dirty="0" smtClean="0"/>
              <a:t>YAPI MALZEMELERİ (SERAMİK KARO, MERMER, KAPI)</a:t>
            </a:r>
          </a:p>
          <a:p>
            <a:r>
              <a:rPr lang="tr-TR" sz="2600" dirty="0"/>
              <a:t>OFİS, MUTFAK VE BAHÇE </a:t>
            </a:r>
            <a:r>
              <a:rPr lang="tr-TR" sz="2600" dirty="0" smtClean="0"/>
              <a:t>MOBİLYASI, EV TEKSTİLİ , HALI</a:t>
            </a:r>
          </a:p>
          <a:p>
            <a:r>
              <a:rPr lang="tr-TR" sz="2600" dirty="0" smtClean="0"/>
              <a:t>MUTFAK </a:t>
            </a:r>
            <a:r>
              <a:rPr lang="tr-TR" sz="2600" dirty="0"/>
              <a:t>MALZEMELERİ </a:t>
            </a:r>
            <a:r>
              <a:rPr lang="tr-TR" sz="2600" dirty="0" smtClean="0"/>
              <a:t>(TENCERE)</a:t>
            </a:r>
            <a:endParaRPr lang="tr-TR" sz="2600" dirty="0"/>
          </a:p>
          <a:p>
            <a:r>
              <a:rPr lang="tr-TR" sz="2600" dirty="0" smtClean="0"/>
              <a:t>HAZIR GİYİM (KADIN, ÇOCUK, GENÇ), İÇ GİYİM, AYAKKABI</a:t>
            </a:r>
          </a:p>
          <a:p>
            <a:r>
              <a:rPr lang="tr-TR" sz="2600" dirty="0" smtClean="0"/>
              <a:t>TEMİZLİK/ KİŞİSEL BAKIM ÜRÜNLERİ (SABUN, KOZMETİK, SPREY, TIRAŞ MALZ)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95" y="144030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234463"/>
            <a:ext cx="10515600" cy="43523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TAVSİYELER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31596" y="734378"/>
            <a:ext cx="11773170" cy="5846531"/>
          </a:xfrm>
        </p:spPr>
        <p:txBody>
          <a:bodyPr>
            <a:noAutofit/>
          </a:bodyPr>
          <a:lstStyle/>
          <a:p>
            <a:r>
              <a:rPr lang="tr-TR" sz="2600" dirty="0"/>
              <a:t>İŞ/TİCARET ÖNCESİ TİCARET ATAŞELİKLERİMİZLE DE İSTİŞARE EDİLMESİ</a:t>
            </a:r>
          </a:p>
          <a:p>
            <a:pPr lvl="0"/>
            <a:r>
              <a:rPr lang="tr-TR" sz="2600" cap="all" dirty="0" smtClean="0">
                <a:solidFill>
                  <a:prstClr val="black"/>
                </a:solidFill>
              </a:rPr>
              <a:t>DUBAİ </a:t>
            </a:r>
            <a:r>
              <a:rPr lang="tr-TR" sz="2600" cap="all" dirty="0" err="1">
                <a:solidFill>
                  <a:prstClr val="black"/>
                </a:solidFill>
              </a:rPr>
              <a:t>Ulusl</a:t>
            </a:r>
            <a:r>
              <a:rPr lang="tr-TR" sz="2600" cap="all" dirty="0">
                <a:solidFill>
                  <a:prstClr val="black"/>
                </a:solidFill>
              </a:rPr>
              <a:t> </a:t>
            </a:r>
            <a:r>
              <a:rPr lang="tr-TR" sz="2600" cap="all" dirty="0" err="1">
                <a:solidFill>
                  <a:prstClr val="black"/>
                </a:solidFill>
              </a:rPr>
              <a:t>sektörel</a:t>
            </a:r>
            <a:r>
              <a:rPr lang="tr-TR" sz="2600" cap="all" dirty="0">
                <a:solidFill>
                  <a:prstClr val="black"/>
                </a:solidFill>
              </a:rPr>
              <a:t> ticaret </a:t>
            </a:r>
            <a:r>
              <a:rPr lang="tr-TR" sz="2600" cap="all" dirty="0" err="1">
                <a:solidFill>
                  <a:srgbClr val="FF0000"/>
                </a:solidFill>
              </a:rPr>
              <a:t>fuarlarIna</a:t>
            </a:r>
            <a:r>
              <a:rPr lang="tr-TR" sz="2600" cap="all" dirty="0">
                <a:solidFill>
                  <a:srgbClr val="FF0000"/>
                </a:solidFill>
              </a:rPr>
              <a:t> DÜZENLİ </a:t>
            </a:r>
            <a:r>
              <a:rPr lang="tr-TR" sz="2600" cap="all" dirty="0" err="1">
                <a:solidFill>
                  <a:srgbClr val="FF0000"/>
                </a:solidFill>
              </a:rPr>
              <a:t>katIlIm</a:t>
            </a:r>
            <a:r>
              <a:rPr lang="tr-TR" sz="2600" cap="all" dirty="0">
                <a:solidFill>
                  <a:srgbClr val="FF0000"/>
                </a:solidFill>
              </a:rPr>
              <a:t> </a:t>
            </a:r>
            <a:r>
              <a:rPr lang="tr-TR" sz="2600" cap="all" dirty="0" err="1">
                <a:solidFill>
                  <a:prstClr val="black"/>
                </a:solidFill>
              </a:rPr>
              <a:t>sağlanmasI</a:t>
            </a:r>
            <a:endParaRPr lang="tr-TR" sz="2600" cap="all" dirty="0">
              <a:solidFill>
                <a:prstClr val="black"/>
              </a:solidFill>
            </a:endParaRPr>
          </a:p>
          <a:p>
            <a:pPr lvl="0"/>
            <a:r>
              <a:rPr lang="tr-TR" sz="2600" dirty="0">
                <a:solidFill>
                  <a:prstClr val="black"/>
                </a:solidFill>
              </a:rPr>
              <a:t>ÜRÜN AMBALAJININ ARAPÇA VE İNGİLİZCE OLMASI, </a:t>
            </a:r>
            <a:r>
              <a:rPr lang="tr-TR" sz="2600" cap="all" dirty="0">
                <a:solidFill>
                  <a:prstClr val="black"/>
                </a:solidFill>
              </a:rPr>
              <a:t>NET </a:t>
            </a:r>
            <a:r>
              <a:rPr lang="tr-TR" sz="2600" cap="all" dirty="0" err="1">
                <a:solidFill>
                  <a:prstClr val="black"/>
                </a:solidFill>
              </a:rPr>
              <a:t>ağIrlIk</a:t>
            </a:r>
            <a:r>
              <a:rPr lang="tr-TR" sz="2600" cap="all" dirty="0">
                <a:solidFill>
                  <a:prstClr val="black"/>
                </a:solidFill>
              </a:rPr>
              <a:t>, </a:t>
            </a:r>
            <a:r>
              <a:rPr lang="tr-TR" sz="2600" cap="all" dirty="0">
                <a:solidFill>
                  <a:srgbClr val="FF0000"/>
                </a:solidFill>
              </a:rPr>
              <a:t>üretim/son kullanma </a:t>
            </a:r>
            <a:r>
              <a:rPr lang="tr-TR" sz="2600" cap="all" dirty="0" err="1">
                <a:solidFill>
                  <a:srgbClr val="FF0000"/>
                </a:solidFill>
              </a:rPr>
              <a:t>tarİhİ</a:t>
            </a:r>
            <a:r>
              <a:rPr lang="tr-TR" sz="2600" cap="all" dirty="0">
                <a:solidFill>
                  <a:srgbClr val="FF0000"/>
                </a:solidFill>
              </a:rPr>
              <a:t>,</a:t>
            </a:r>
            <a:r>
              <a:rPr lang="tr-TR" sz="2600" cap="all" dirty="0">
                <a:solidFill>
                  <a:prstClr val="black"/>
                </a:solidFill>
              </a:rPr>
              <a:t> </a:t>
            </a:r>
            <a:r>
              <a:rPr lang="tr-TR" sz="2600" cap="all" dirty="0" err="1">
                <a:solidFill>
                  <a:prstClr val="black"/>
                </a:solidFill>
              </a:rPr>
              <a:t>İçerİğİ</a:t>
            </a:r>
            <a:r>
              <a:rPr lang="tr-TR" sz="2600" cap="all" dirty="0">
                <a:solidFill>
                  <a:prstClr val="black"/>
                </a:solidFill>
              </a:rPr>
              <a:t> ve üretim </a:t>
            </a:r>
            <a:r>
              <a:rPr lang="tr-TR" sz="2600" cap="all" dirty="0" err="1">
                <a:solidFill>
                  <a:prstClr val="black"/>
                </a:solidFill>
              </a:rPr>
              <a:t>yerİ</a:t>
            </a:r>
            <a:r>
              <a:rPr lang="tr-TR" sz="2600" cap="all" dirty="0">
                <a:solidFill>
                  <a:prstClr val="black"/>
                </a:solidFill>
              </a:rPr>
              <a:t>/MENŞEİ </a:t>
            </a:r>
            <a:r>
              <a:rPr lang="tr-TR" sz="2600" cap="all" dirty="0" err="1">
                <a:solidFill>
                  <a:prstClr val="black"/>
                </a:solidFill>
              </a:rPr>
              <a:t>bİlgİlerİnİn</a:t>
            </a:r>
            <a:r>
              <a:rPr lang="tr-TR" sz="2600" cap="all" dirty="0">
                <a:solidFill>
                  <a:prstClr val="black"/>
                </a:solidFill>
              </a:rPr>
              <a:t> </a:t>
            </a:r>
            <a:r>
              <a:rPr lang="tr-TR" sz="2600" cap="all" dirty="0" err="1">
                <a:solidFill>
                  <a:prstClr val="black"/>
                </a:solidFill>
              </a:rPr>
              <a:t>bulunmasI</a:t>
            </a:r>
            <a:endParaRPr lang="tr-TR" sz="2600" cap="all" dirty="0">
              <a:solidFill>
                <a:prstClr val="black"/>
              </a:solidFill>
            </a:endParaRPr>
          </a:p>
          <a:p>
            <a:pPr lvl="0"/>
            <a:r>
              <a:rPr lang="tr-TR" sz="2600" dirty="0" smtClean="0">
                <a:solidFill>
                  <a:prstClr val="black"/>
                </a:solidFill>
              </a:rPr>
              <a:t>ÜRÜN </a:t>
            </a:r>
            <a:r>
              <a:rPr lang="tr-TR" sz="2600" dirty="0">
                <a:solidFill>
                  <a:prstClr val="black"/>
                </a:solidFill>
              </a:rPr>
              <a:t>TEKNİK ÖZELLİKLERİNİN VEYA KULLANILACAĞI PROJENİN </a:t>
            </a:r>
            <a:r>
              <a:rPr lang="tr-TR" sz="2600" dirty="0" smtClean="0">
                <a:solidFill>
                  <a:prstClr val="black"/>
                </a:solidFill>
              </a:rPr>
              <a:t>İYİ ETÜD EDİLMESİ, </a:t>
            </a:r>
          </a:p>
          <a:p>
            <a:pPr lvl="0"/>
            <a:r>
              <a:rPr lang="tr-TR" sz="2600" dirty="0" smtClean="0">
                <a:solidFill>
                  <a:prstClr val="black"/>
                </a:solidFill>
              </a:rPr>
              <a:t>ÜRÜNÜN ÜRETİMDEN HEMEN SONRA SEVKİYATININ YAPILMASI</a:t>
            </a:r>
          </a:p>
          <a:p>
            <a:r>
              <a:rPr lang="tr-TR" dirty="0">
                <a:cs typeface="Arial" panose="020B0604020202020204" pitchFamily="34" charset="0"/>
              </a:rPr>
              <a:t>MEGA PROJELERDE KULLANILACAK İNŞ/YAPI MALZEMELERİ İÇİN KARAR VERİCİ </a:t>
            </a:r>
            <a:r>
              <a:rPr lang="tr-TR" dirty="0">
                <a:solidFill>
                  <a:srgbClr val="FF0000"/>
                </a:solidFill>
                <a:cs typeface="Arial" panose="020B0604020202020204" pitchFamily="34" charset="0"/>
              </a:rPr>
              <a:t>PROJE MÜŞAVİRLİK/MİMARLIK FİRMALARI</a:t>
            </a:r>
            <a:r>
              <a:rPr lang="tr-TR" dirty="0">
                <a:cs typeface="Arial" panose="020B0604020202020204" pitchFamily="34" charset="0"/>
              </a:rPr>
              <a:t> İLE TEMASA GEÇİLMESİ</a:t>
            </a:r>
          </a:p>
          <a:p>
            <a:pPr lvl="0"/>
            <a:r>
              <a:rPr lang="tr-TR" sz="2600" dirty="0" smtClean="0">
                <a:solidFill>
                  <a:prstClr val="black"/>
                </a:solidFill>
              </a:rPr>
              <a:t>GIDA SAĞLIĞI,  HELAL ÜRÜN, VETERİNER SERTİFİKALARININ HAZIRLANMASI </a:t>
            </a:r>
            <a:endParaRPr lang="tr-TR" sz="2600" dirty="0">
              <a:solidFill>
                <a:prstClr val="black"/>
              </a:solidFill>
            </a:endParaRPr>
          </a:p>
          <a:p>
            <a:pPr lvl="0"/>
            <a:r>
              <a:rPr lang="tr-TR" sz="2600" dirty="0" smtClean="0">
                <a:solidFill>
                  <a:prstClr val="black"/>
                </a:solidFill>
              </a:rPr>
              <a:t>ÖDEMELERDE BANKACILIK SİSTEMİNİN (PEŞİN/AKREDİTİF) KULLANILMASI</a:t>
            </a:r>
            <a:endParaRPr lang="tr-TR" sz="2600" dirty="0">
              <a:solidFill>
                <a:prstClr val="black"/>
              </a:solidFill>
            </a:endParaRPr>
          </a:p>
          <a:p>
            <a:pPr lvl="0"/>
            <a:r>
              <a:rPr lang="tr-TR" sz="2600" dirty="0" smtClean="0">
                <a:solidFill>
                  <a:prstClr val="black"/>
                </a:solidFill>
              </a:rPr>
              <a:t>ŞİRKET TESCİLİ/TİCARET SÖZL. İÇİN HUKUK DANIŞMANI DESTEĞİ </a:t>
            </a:r>
            <a:r>
              <a:rPr lang="tr-TR" sz="2600" dirty="0">
                <a:solidFill>
                  <a:prstClr val="black"/>
                </a:solidFill>
              </a:rPr>
              <a:t>ALINMASI</a:t>
            </a:r>
          </a:p>
          <a:p>
            <a:r>
              <a:rPr lang="tr-TR" sz="2600" cap="all" dirty="0" smtClean="0"/>
              <a:t>SEYAHAT İÇİN UÇAĞA BİNMEDEN ÖNCE ÜLKEYE GİRİŞ VİZESİ TEMİN EDİLMESİ (THY/</a:t>
            </a:r>
            <a:r>
              <a:rPr lang="tr-TR" sz="2600" cap="all" dirty="0" err="1" smtClean="0"/>
              <a:t>emirates</a:t>
            </a:r>
            <a:r>
              <a:rPr lang="tr-TR" sz="2600" cap="all" dirty="0" smtClean="0"/>
              <a:t> </a:t>
            </a:r>
            <a:r>
              <a:rPr lang="tr-TR" sz="2600" cap="all" dirty="0" err="1" smtClean="0"/>
              <a:t>hy</a:t>
            </a:r>
            <a:r>
              <a:rPr lang="tr-TR" sz="2600" cap="all" dirty="0" smtClean="0"/>
              <a:t>, yolcularına vize sağlamaktadır)</a:t>
            </a:r>
          </a:p>
          <a:p>
            <a:pPr marL="0" indent="0">
              <a:buNone/>
            </a:pPr>
            <a:endParaRPr lang="tr-TR" cap="all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95" y="94268"/>
            <a:ext cx="1213209" cy="49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7619" y="231866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BAE’DE ŞİRKET KURMA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015" y="966651"/>
            <a:ext cx="11816862" cy="5747657"/>
          </a:xfrm>
        </p:spPr>
        <p:txBody>
          <a:bodyPr>
            <a:noAutofit/>
          </a:bodyPr>
          <a:lstStyle/>
          <a:p>
            <a:r>
              <a:rPr lang="tr-TR" sz="2600" dirty="0" smtClean="0"/>
              <a:t>YABANCILAR BAE’DE </a:t>
            </a:r>
            <a:r>
              <a:rPr lang="tr-TR" sz="2600" u="sng" dirty="0" smtClean="0"/>
              <a:t>ÜÇ ŞEKİLDE </a:t>
            </a:r>
            <a:r>
              <a:rPr lang="tr-TR" sz="2600" dirty="0" smtClean="0"/>
              <a:t>TİCARİ FAALİYET GÖSTEREBİLMEKTEDİR;</a:t>
            </a:r>
          </a:p>
          <a:p>
            <a:pPr marL="457200" lvl="1" indent="0">
              <a:buNone/>
            </a:pPr>
            <a:r>
              <a:rPr lang="tr-TR" sz="2800" dirty="0" smtClean="0"/>
              <a:t>1-TEMSİLCİLİK OFİSİ VEYA ŞUBE AÇMAK YADA LİMİTED ŞİRKET (LLC) KURMAK</a:t>
            </a:r>
          </a:p>
          <a:p>
            <a:pPr marL="457200" lvl="1" indent="0">
              <a:buNone/>
            </a:pPr>
            <a:r>
              <a:rPr lang="tr-TR" sz="2800" dirty="0" smtClean="0"/>
              <a:t>2-SERBEST BÖLGEDE KAYITLI FAALİYET GÖSTERMEK</a:t>
            </a:r>
          </a:p>
          <a:p>
            <a:pPr marL="457200" lvl="1" indent="0">
              <a:buNone/>
            </a:pPr>
            <a:r>
              <a:rPr lang="tr-TR" sz="2800" dirty="0" smtClean="0"/>
              <a:t>3-TİCARİ ACENTA TAYİN </a:t>
            </a:r>
            <a:r>
              <a:rPr lang="tr-TR" sz="2800" dirty="0"/>
              <a:t>EDİLMESİ (%100 BAE SERMAYELİ FİRMA)</a:t>
            </a:r>
          </a:p>
          <a:p>
            <a:r>
              <a:rPr lang="tr-TR" sz="2600" dirty="0" smtClean="0"/>
              <a:t>«TEMSİLCİLİK OFİSİ» SADECE </a:t>
            </a:r>
            <a:r>
              <a:rPr lang="tr-TR" sz="2600" dirty="0"/>
              <a:t>TANITIM/REKLAM FAALİYETİYLE </a:t>
            </a:r>
            <a:r>
              <a:rPr lang="tr-TR" sz="2600" dirty="0" smtClean="0"/>
              <a:t>SINIRLIDIR. «YABANCI ŞUBESİ» İSE MERKEZİN İŞTİGAL ALANI KAPSAMINDA TİCARİ FAALİYETTE BULUNABİLMEKTEDİR. «LLC», ASGARİ 82.000 $ SERMAYEYLE KURULABİLMEKTE ANCAK BAE VATANDAŞININ (%51 ORANINDA) ORTAKLIĞI ŞARTTIR</a:t>
            </a:r>
          </a:p>
          <a:p>
            <a:r>
              <a:rPr lang="tr-TR" sz="2600" dirty="0" smtClean="0"/>
              <a:t>SERBEST BÖLGELERDE KURULACAK YABANCI ŞİRKET İÇİN YEREL ORTAK ŞARTI YOKTUR </a:t>
            </a:r>
          </a:p>
          <a:p>
            <a:r>
              <a:rPr lang="tr-TR" sz="2600" dirty="0" smtClean="0"/>
              <a:t>YABANCI ŞİRKET </a:t>
            </a:r>
            <a:r>
              <a:rPr lang="tr-TR" sz="2600" dirty="0"/>
              <a:t>TESCİL BELGELERİNİN </a:t>
            </a:r>
            <a:r>
              <a:rPr lang="tr-TR" sz="2600" dirty="0" smtClean="0"/>
              <a:t>«YEMİNLİ </a:t>
            </a:r>
            <a:r>
              <a:rPr lang="tr-TR" sz="2600" dirty="0"/>
              <a:t>ARAPÇA </a:t>
            </a:r>
            <a:r>
              <a:rPr lang="tr-TR" sz="2600" dirty="0" smtClean="0"/>
              <a:t>TERCÜMESİ» ŞARTTIR</a:t>
            </a:r>
          </a:p>
          <a:p>
            <a:r>
              <a:rPr lang="tr-TR" sz="2600" dirty="0" smtClean="0"/>
              <a:t>ŞEHİRLERDE ŞİRKET TESCİLİ EKONOMİ BAKANLIĞI DAİRELERİ YETKİLİDİR</a:t>
            </a:r>
          </a:p>
          <a:p>
            <a:r>
              <a:rPr lang="tr-TR" sz="2600" dirty="0" smtClean="0"/>
              <a:t>SERBEST BÖLGELERDE, BÖLGE İDARELERİ ŞİRKET TESCİL İŞLEMLERİNİ YAPMAKTADIR.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107508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21227"/>
            <a:ext cx="10515600" cy="48822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FAYDALI LİNKLER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6697" y="709449"/>
            <a:ext cx="10867103" cy="5965671"/>
          </a:xfrm>
        </p:spPr>
        <p:txBody>
          <a:bodyPr>
            <a:noAutofit/>
          </a:bodyPr>
          <a:lstStyle/>
          <a:p>
            <a:r>
              <a:rPr lang="tr-TR" sz="2000" dirty="0" smtClean="0">
                <a:hlinkClick r:id="rId2"/>
              </a:rPr>
              <a:t>www.trademap.org</a:t>
            </a:r>
            <a:r>
              <a:rPr lang="tr-TR" sz="2000" dirty="0" smtClean="0"/>
              <a:t> (Dış Ticaret İstatistik-DTÖ/ITC)</a:t>
            </a:r>
          </a:p>
          <a:p>
            <a:r>
              <a:rPr lang="tr-TR" sz="2000" u="sng" dirty="0" smtClean="0">
                <a:hlinkClick r:id="rId3"/>
              </a:rPr>
              <a:t>www.</a:t>
            </a:r>
            <a:r>
              <a:rPr lang="tr-TR" sz="2000" u="sng" dirty="0" err="1" smtClean="0">
                <a:hlinkClick r:id="rId3"/>
              </a:rPr>
              <a:t>uaecabinet</a:t>
            </a:r>
            <a:r>
              <a:rPr lang="tr-TR" sz="2000" u="sng" dirty="0" smtClean="0">
                <a:hlinkClick r:id="rId3"/>
              </a:rPr>
              <a:t>.</a:t>
            </a:r>
            <a:r>
              <a:rPr lang="tr-TR" sz="2000" u="sng" dirty="0" err="1" smtClean="0">
                <a:hlinkClick r:id="rId3"/>
              </a:rPr>
              <a:t>ae</a:t>
            </a:r>
            <a:r>
              <a:rPr lang="tr-TR" sz="2000" dirty="0" smtClean="0"/>
              <a:t> </a:t>
            </a:r>
            <a:r>
              <a:rPr lang="tr-TR" sz="2000" u="sng" dirty="0" smtClean="0"/>
              <a:t>(BAE Hükümeti)</a:t>
            </a:r>
            <a:endParaRPr lang="tr-TR" sz="2000" dirty="0" smtClean="0"/>
          </a:p>
          <a:p>
            <a:r>
              <a:rPr lang="tr-TR" sz="2000" dirty="0" smtClean="0">
                <a:hlinkClick r:id="rId4"/>
              </a:rPr>
              <a:t>http://www.</a:t>
            </a:r>
            <a:r>
              <a:rPr lang="tr-TR" sz="2000" dirty="0" err="1" smtClean="0">
                <a:hlinkClick r:id="rId4"/>
              </a:rPr>
              <a:t>economy</a:t>
            </a:r>
            <a:r>
              <a:rPr lang="tr-TR" sz="2000" dirty="0" smtClean="0">
                <a:hlinkClick r:id="rId4"/>
              </a:rPr>
              <a:t>.</a:t>
            </a:r>
            <a:r>
              <a:rPr lang="tr-TR" sz="2000" dirty="0" err="1" smtClean="0">
                <a:hlinkClick r:id="rId4"/>
              </a:rPr>
              <a:t>ae</a:t>
            </a:r>
            <a:r>
              <a:rPr lang="tr-TR" sz="2000" dirty="0" smtClean="0"/>
              <a:t>  (Ekonomi Bakanlığı)</a:t>
            </a:r>
          </a:p>
          <a:p>
            <a:r>
              <a:rPr lang="tr-TR" sz="2000" dirty="0" smtClean="0">
                <a:hlinkClick r:id="rId5"/>
              </a:rPr>
              <a:t>www.mof.gov.ae</a:t>
            </a:r>
            <a:r>
              <a:rPr lang="tr-TR" sz="2000" dirty="0" smtClean="0"/>
              <a:t>  (Maliye Bakanlığı)</a:t>
            </a:r>
          </a:p>
          <a:p>
            <a:r>
              <a:rPr lang="tr-TR" sz="2000" dirty="0" smtClean="0">
                <a:hlinkClick r:id="rId6"/>
              </a:rPr>
              <a:t>www.tax.gov.ae</a:t>
            </a:r>
            <a:r>
              <a:rPr lang="tr-TR" sz="2000" dirty="0" smtClean="0"/>
              <a:t> (BAE Vergi İdaresi)</a:t>
            </a:r>
          </a:p>
          <a:p>
            <a:r>
              <a:rPr lang="tr-TR" sz="2000" dirty="0" smtClean="0">
                <a:hlinkClick r:id="rId7"/>
              </a:rPr>
              <a:t>www.</a:t>
            </a:r>
            <a:r>
              <a:rPr lang="tr-TR" sz="2000" dirty="0" err="1" smtClean="0">
                <a:hlinkClick r:id="rId7"/>
              </a:rPr>
              <a:t>fca</a:t>
            </a:r>
            <a:r>
              <a:rPr lang="tr-TR" sz="2000" dirty="0" smtClean="0">
                <a:hlinkClick r:id="rId7"/>
              </a:rPr>
              <a:t>.gov.</a:t>
            </a:r>
            <a:r>
              <a:rPr lang="tr-TR" sz="2000" dirty="0" err="1" smtClean="0">
                <a:hlinkClick r:id="rId7"/>
              </a:rPr>
              <a:t>ae</a:t>
            </a:r>
            <a:r>
              <a:rPr lang="tr-TR" sz="2000" dirty="0" smtClean="0"/>
              <a:t> (BAE Gümrükler Genel İdaresi)</a:t>
            </a:r>
          </a:p>
          <a:p>
            <a:r>
              <a:rPr lang="tr-TR" sz="2000" u="sng" dirty="0" smtClean="0">
                <a:hlinkClick r:id="rId8"/>
              </a:rPr>
              <a:t>www.</a:t>
            </a:r>
            <a:r>
              <a:rPr lang="tr-TR" sz="2000" u="sng" dirty="0" err="1" smtClean="0">
                <a:hlinkClick r:id="rId8"/>
              </a:rPr>
              <a:t>dubaicustoms</a:t>
            </a:r>
            <a:r>
              <a:rPr lang="tr-TR" sz="2000" u="sng" dirty="0" smtClean="0">
                <a:hlinkClick r:id="rId8"/>
              </a:rPr>
              <a:t>.gov.</a:t>
            </a:r>
            <a:r>
              <a:rPr lang="tr-TR" sz="2000" u="sng" dirty="0" err="1" smtClean="0">
                <a:hlinkClick r:id="rId8"/>
              </a:rPr>
              <a:t>ae</a:t>
            </a:r>
            <a:r>
              <a:rPr lang="tr-TR" sz="2000" u="sng" dirty="0" smtClean="0"/>
              <a:t> (Dubai Gümrük İdaresi)</a:t>
            </a:r>
            <a:endParaRPr lang="tr-TR" sz="2000" dirty="0" smtClean="0"/>
          </a:p>
          <a:p>
            <a:r>
              <a:rPr lang="tr-TR" sz="2000" u="sng" dirty="0" smtClean="0">
                <a:hlinkClick r:id="rId9"/>
              </a:rPr>
              <a:t>http://jafza.ae/</a:t>
            </a:r>
            <a:r>
              <a:rPr lang="tr-TR" sz="2000" u="sng" dirty="0" smtClean="0"/>
              <a:t> (Dubai </a:t>
            </a:r>
            <a:r>
              <a:rPr lang="tr-TR" sz="2000" u="sng" dirty="0" err="1" smtClean="0"/>
              <a:t>Jebel</a:t>
            </a:r>
            <a:r>
              <a:rPr lang="tr-TR" sz="2000" u="sng" dirty="0" smtClean="0"/>
              <a:t> Ali Serbest Bölgesi)</a:t>
            </a:r>
          </a:p>
          <a:p>
            <a:r>
              <a:rPr lang="tr-TR" sz="2000" u="sng" dirty="0" smtClean="0">
                <a:hlinkClick r:id="rId10"/>
              </a:rPr>
              <a:t>www.esma.gov.</a:t>
            </a:r>
            <a:r>
              <a:rPr lang="tr-TR" sz="2000" u="sng" dirty="0" err="1" smtClean="0">
                <a:hlinkClick r:id="rId10"/>
              </a:rPr>
              <a:t>ae</a:t>
            </a:r>
            <a:r>
              <a:rPr lang="tr-TR" sz="2000" u="sng" dirty="0" smtClean="0"/>
              <a:t> (Standardizasyon Kurumu)</a:t>
            </a:r>
          </a:p>
          <a:p>
            <a:r>
              <a:rPr lang="tr-TR" sz="2000" u="sng" dirty="0" smtClean="0">
                <a:hlinkClick r:id="rId11"/>
              </a:rPr>
              <a:t>http://halal.ae/en-us</a:t>
            </a:r>
            <a:r>
              <a:rPr lang="tr-TR" sz="2000" u="sng" dirty="0" smtClean="0"/>
              <a:t> (Helal Sertifikası Birimi)</a:t>
            </a:r>
          </a:p>
          <a:p>
            <a:r>
              <a:rPr lang="tr-TR" sz="2000" u="sng" dirty="0" smtClean="0">
                <a:hlinkClick r:id="rId12"/>
              </a:rPr>
              <a:t>www.</a:t>
            </a:r>
            <a:r>
              <a:rPr lang="tr-TR" sz="2000" u="sng" dirty="0" err="1" smtClean="0">
                <a:hlinkClick r:id="rId12"/>
              </a:rPr>
              <a:t>dm.gov</a:t>
            </a:r>
            <a:r>
              <a:rPr lang="tr-TR" sz="2000" u="sng" dirty="0" smtClean="0">
                <a:hlinkClick r:id="rId12"/>
              </a:rPr>
              <a:t>.</a:t>
            </a:r>
            <a:r>
              <a:rPr lang="tr-TR" sz="2000" u="sng" dirty="0" err="1" smtClean="0">
                <a:hlinkClick r:id="rId12"/>
              </a:rPr>
              <a:t>ae</a:t>
            </a:r>
            <a:r>
              <a:rPr lang="tr-TR" sz="2000" u="sng" dirty="0" smtClean="0"/>
              <a:t> (Dubai Belediyesi)</a:t>
            </a:r>
          </a:p>
          <a:p>
            <a:r>
              <a:rPr lang="tr-TR" sz="2000" dirty="0" smtClean="0">
                <a:hlinkClick r:id="rId13"/>
              </a:rPr>
              <a:t>www.</a:t>
            </a:r>
            <a:r>
              <a:rPr lang="tr-TR" sz="2000" dirty="0" err="1" smtClean="0">
                <a:hlinkClick r:id="rId13"/>
              </a:rPr>
              <a:t>dubaichamber</a:t>
            </a:r>
            <a:r>
              <a:rPr lang="tr-TR" sz="2000" dirty="0" smtClean="0">
                <a:hlinkClick r:id="rId13"/>
              </a:rPr>
              <a:t>.com</a:t>
            </a:r>
            <a:r>
              <a:rPr lang="tr-TR" sz="2000" dirty="0" smtClean="0"/>
              <a:t> (Dubai Ticaret ve Sanayi Odası)</a:t>
            </a:r>
          </a:p>
          <a:p>
            <a:r>
              <a:rPr lang="tr-TR" sz="2000" dirty="0" smtClean="0">
                <a:hlinkClick r:id="rId14"/>
              </a:rPr>
              <a:t>www.dwtc.com</a:t>
            </a:r>
            <a:r>
              <a:rPr lang="tr-TR" sz="2000" dirty="0" smtClean="0"/>
              <a:t> (Dubai Dünya Ticaret Merkezi-Fuarlar)</a:t>
            </a:r>
          </a:p>
          <a:p>
            <a:r>
              <a:rPr lang="tr-TR" sz="2000" dirty="0"/>
              <a:t>Firma </a:t>
            </a:r>
            <a:r>
              <a:rPr lang="tr-TR" sz="2000" dirty="0" smtClean="0"/>
              <a:t>Rehberi-</a:t>
            </a:r>
            <a:r>
              <a:rPr lang="tr-TR" sz="2000" dirty="0" err="1" smtClean="0"/>
              <a:t>Yellow</a:t>
            </a:r>
            <a:r>
              <a:rPr lang="tr-TR" sz="2000" dirty="0" smtClean="0"/>
              <a:t> </a:t>
            </a:r>
            <a:r>
              <a:rPr lang="tr-TR" sz="2000" dirty="0" err="1" smtClean="0"/>
              <a:t>Page</a:t>
            </a:r>
            <a:r>
              <a:rPr lang="tr-TR" sz="2000" dirty="0" smtClean="0"/>
              <a:t>-: </a:t>
            </a:r>
            <a:r>
              <a:rPr lang="tr-TR" sz="2000" dirty="0">
                <a:hlinkClick r:id="rId15"/>
              </a:rPr>
              <a:t>http://www.yellowpages.ae</a:t>
            </a:r>
            <a:r>
              <a:rPr lang="tr-TR" sz="2000" dirty="0" smtClean="0">
                <a:hlinkClick r:id="rId15"/>
              </a:rPr>
              <a:t>/</a:t>
            </a:r>
            <a:endParaRPr lang="tr-TR" sz="2000" dirty="0" smtClean="0"/>
          </a:p>
          <a:p>
            <a:r>
              <a:rPr lang="tr-TR" sz="2000" dirty="0" smtClean="0"/>
              <a:t>Firma Rehberi-</a:t>
            </a:r>
            <a:r>
              <a:rPr lang="tr-TR" sz="2000" dirty="0" err="1" smtClean="0"/>
              <a:t>Kompass</a:t>
            </a:r>
            <a:r>
              <a:rPr lang="tr-TR" sz="2000" dirty="0"/>
              <a:t>- </a:t>
            </a:r>
            <a:r>
              <a:rPr lang="tr-TR" sz="2000" dirty="0">
                <a:hlinkClick r:id="rId16"/>
              </a:rPr>
              <a:t>http://</a:t>
            </a:r>
            <a:r>
              <a:rPr lang="tr-TR" sz="2000" dirty="0" smtClean="0">
                <a:hlinkClick r:id="rId16"/>
              </a:rPr>
              <a:t>ae.kompass.com/en</a:t>
            </a:r>
            <a:r>
              <a:rPr lang="tr-TR" sz="20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1595" y="109271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68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7610" y="192836"/>
            <a:ext cx="10515600" cy="44477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TİCARET ATAŞELİKLERİMİZ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1006" y="912561"/>
            <a:ext cx="11122204" cy="5723370"/>
          </a:xfrm>
        </p:spPr>
        <p:txBody>
          <a:bodyPr>
            <a:normAutofit lnSpcReduction="10000"/>
          </a:bodyPr>
          <a:lstStyle/>
          <a:p>
            <a:r>
              <a:rPr lang="tr-TR" sz="3900" b="1" u="sng" dirty="0" smtClean="0"/>
              <a:t>T.C. Dubai Başkonsolosluğu </a:t>
            </a:r>
            <a:r>
              <a:rPr lang="it-IT" sz="3900" b="1" u="sng" dirty="0" smtClean="0"/>
              <a:t>Ticaret Ataşeliği</a:t>
            </a:r>
            <a:endParaRPr lang="tr-TR" sz="3900" b="1" dirty="0" smtClean="0"/>
          </a:p>
          <a:p>
            <a:pPr marL="0" indent="0">
              <a:buNone/>
            </a:pPr>
            <a:r>
              <a:rPr lang="it-IT" sz="3900" dirty="0" smtClean="0"/>
              <a:t>Tel: +971 4 332 79 33</a:t>
            </a:r>
            <a:endParaRPr lang="tr-TR" sz="3900" dirty="0" smtClean="0"/>
          </a:p>
          <a:p>
            <a:pPr marL="0" indent="0">
              <a:buNone/>
            </a:pPr>
            <a:r>
              <a:rPr lang="it-IT" sz="3900" dirty="0" smtClean="0"/>
              <a:t>Faks: +971 4 332 53 43</a:t>
            </a:r>
            <a:endParaRPr lang="tr-TR" sz="3900" dirty="0" smtClean="0"/>
          </a:p>
          <a:p>
            <a:pPr marL="0" indent="0">
              <a:buNone/>
            </a:pPr>
            <a:r>
              <a:rPr lang="tr-TR" sz="3900" dirty="0" smtClean="0"/>
              <a:t>E-posta: </a:t>
            </a:r>
            <a:r>
              <a:rPr lang="tr-TR" sz="3900" u="sng" dirty="0" smtClean="0">
                <a:hlinkClick r:id="rId2"/>
              </a:rPr>
              <a:t>dubai@ticaret.gov.tr</a:t>
            </a:r>
            <a:endParaRPr lang="tr-TR" sz="3900" dirty="0" smtClean="0"/>
          </a:p>
          <a:p>
            <a:endParaRPr lang="tr-TR" sz="3900" dirty="0"/>
          </a:p>
          <a:p>
            <a:r>
              <a:rPr lang="tr-TR" sz="3900" b="1" u="sng" dirty="0" smtClean="0"/>
              <a:t>T.C. Abu </a:t>
            </a:r>
            <a:r>
              <a:rPr lang="tr-TR" sz="3900" b="1" u="sng" dirty="0" err="1" smtClean="0"/>
              <a:t>Dhabi</a:t>
            </a:r>
            <a:r>
              <a:rPr lang="tr-TR" sz="3900" b="1" u="sng" dirty="0" smtClean="0"/>
              <a:t> Büyükelçiliği Ticaret Müşavirliği</a:t>
            </a:r>
            <a:endParaRPr lang="tr-TR" sz="3900" b="1" dirty="0" smtClean="0"/>
          </a:p>
          <a:p>
            <a:pPr marL="0" indent="0">
              <a:buNone/>
            </a:pPr>
            <a:r>
              <a:rPr lang="es-ES" sz="3900" dirty="0" smtClean="0"/>
              <a:t>Tel: +971 2 443 32 61</a:t>
            </a:r>
            <a:endParaRPr lang="tr-TR" sz="3900" dirty="0" smtClean="0"/>
          </a:p>
          <a:p>
            <a:pPr marL="0" indent="0">
              <a:buNone/>
            </a:pPr>
            <a:r>
              <a:rPr lang="it-IT" sz="3900" dirty="0" smtClean="0"/>
              <a:t>Faks: +971 2 443 00 71</a:t>
            </a:r>
            <a:endParaRPr lang="tr-TR" sz="3900" dirty="0" smtClean="0"/>
          </a:p>
          <a:p>
            <a:pPr marL="0" indent="0">
              <a:buNone/>
            </a:pPr>
            <a:r>
              <a:rPr lang="tr-TR" sz="3900" dirty="0" smtClean="0"/>
              <a:t>E-posta: </a:t>
            </a:r>
            <a:r>
              <a:rPr lang="tr-TR" sz="3900" u="sng" dirty="0" smtClean="0">
                <a:hlinkClick r:id="rId3"/>
              </a:rPr>
              <a:t>abudhabi@ticaret.gov.tr</a:t>
            </a:r>
            <a:r>
              <a:rPr lang="tr-TR" sz="3900" dirty="0" smtClean="0"/>
              <a:t> </a:t>
            </a:r>
          </a:p>
          <a:p>
            <a:endParaRPr lang="tr-TR" sz="9600" dirty="0"/>
          </a:p>
          <a:p>
            <a:endParaRPr lang="tr-TR" sz="3000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6" y="204243"/>
            <a:ext cx="1213209" cy="49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83326" y="587829"/>
            <a:ext cx="11090365" cy="2559769"/>
          </a:xfrm>
        </p:spPr>
        <p:txBody>
          <a:bodyPr>
            <a:normAutofit/>
          </a:bodyPr>
          <a:lstStyle/>
          <a:p>
            <a:r>
              <a:rPr lang="tr-TR" sz="3200" b="1" kern="3300" spc="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BİRLEŞİK ARAP EMİRLİKLERİ</a:t>
            </a:r>
            <a:br>
              <a:rPr lang="tr-TR" sz="3200" b="1" kern="3300" spc="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kern="3300" spc="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EKONOMİSİ </a:t>
            </a:r>
            <a:br>
              <a:rPr lang="tr-TR" sz="3200" b="1" kern="3300" spc="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kern="3300" spc="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br>
              <a:rPr lang="tr-TR" sz="3200" b="1" kern="3300" spc="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kern="3300" spc="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ÜLKEMİZDEN İHRACAT İMKANLARI</a:t>
            </a:r>
            <a:r>
              <a:rPr lang="tr-TR" sz="3200" b="1" kern="3300" spc="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kern="3300" spc="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200" b="1" kern="3300" spc="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1371" y="3892731"/>
            <a:ext cx="1737360" cy="1315282"/>
          </a:xfrm>
        </p:spPr>
        <p:txBody>
          <a:bodyPr>
            <a:noAutofit/>
          </a:bodyPr>
          <a:lstStyle/>
          <a:p>
            <a:endParaRPr lang="tr-TR" sz="3200" b="1" dirty="0" smtClean="0"/>
          </a:p>
          <a:p>
            <a:r>
              <a:rPr lang="tr-TR" sz="3200" b="1" dirty="0" smtClean="0"/>
              <a:t> </a:t>
            </a:r>
            <a:endParaRPr lang="tr-TR" sz="3200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875" y="3618411"/>
            <a:ext cx="1632856" cy="15896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705712" y="5583815"/>
            <a:ext cx="139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kern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Aralık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95" y="94122"/>
            <a:ext cx="1361678" cy="8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35" y="200771"/>
            <a:ext cx="3511929" cy="3435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073" y="3791001"/>
            <a:ext cx="3962635" cy="296176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564" y="235249"/>
            <a:ext cx="3602182" cy="34358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35" y="3791001"/>
            <a:ext cx="4260074" cy="2856542"/>
          </a:xfrm>
          <a:prstGeom prst="rect">
            <a:avLst/>
          </a:prstGeom>
        </p:spPr>
      </p:pic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46" y="3791002"/>
            <a:ext cx="2895600" cy="296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4" y="200771"/>
            <a:ext cx="4133702" cy="34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67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698171"/>
            <a:ext cx="10705010" cy="2521132"/>
          </a:xfrm>
        </p:spPr>
        <p:txBody>
          <a:bodyPr>
            <a:normAutofit/>
          </a:bodyPr>
          <a:lstStyle/>
          <a:p>
            <a:endParaRPr lang="tr-TR" sz="3600" b="1" u="sng" dirty="0" smtClean="0"/>
          </a:p>
          <a:p>
            <a:endParaRPr lang="tr-TR" sz="3600" b="1" u="sng" dirty="0"/>
          </a:p>
          <a:p>
            <a:pPr marL="0" indent="0" algn="ctr">
              <a:buNone/>
            </a:pPr>
            <a:r>
              <a:rPr lang="tr-TR" sz="3600" b="1" dirty="0" smtClean="0">
                <a:solidFill>
                  <a:srgbClr val="0070C0"/>
                </a:solidFill>
              </a:rPr>
              <a:t>Dinlediğiniz için teşekkürler, saygılar</a:t>
            </a:r>
            <a:endParaRPr lang="tr-TR" sz="3600" dirty="0">
              <a:solidFill>
                <a:srgbClr val="0070C0"/>
              </a:solidFill>
            </a:endParaRPr>
          </a:p>
          <a:p>
            <a:endParaRPr lang="tr-TR" sz="3000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 algn="r">
              <a:buNone/>
            </a:pP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6" y="204243"/>
            <a:ext cx="2165440" cy="13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457199"/>
            <a:ext cx="8294915" cy="5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7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99293"/>
            <a:ext cx="10515600" cy="492369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İDARİ &amp; SOSYAL YAPI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1595" y="796833"/>
            <a:ext cx="11633812" cy="5852161"/>
          </a:xfrm>
        </p:spPr>
        <p:txBody>
          <a:bodyPr>
            <a:noAutofit/>
          </a:bodyPr>
          <a:lstStyle/>
          <a:p>
            <a:r>
              <a:rPr lang="tr-TR" sz="2600" dirty="0" smtClean="0"/>
              <a:t>7 EMİRLİKTEN (ŞEHİRDEN) OLUŞMAKTADIR. </a:t>
            </a:r>
          </a:p>
          <a:p>
            <a:r>
              <a:rPr lang="tr-TR" sz="2600" dirty="0" smtClean="0"/>
              <a:t>BAŞKENT ABU DHABİ, TİCARET MERKEZİ DUBAİ’DİR. </a:t>
            </a:r>
          </a:p>
          <a:p>
            <a:r>
              <a:rPr lang="tr-TR" sz="2600" dirty="0" smtClean="0"/>
              <a:t>ABU DHABİ EMİRİ DEVLET BAŞKANI, DUBAİ EMİRİ BAŞBAKANDIR</a:t>
            </a:r>
          </a:p>
          <a:p>
            <a:r>
              <a:rPr lang="tr-TR" sz="2600" dirty="0" smtClean="0"/>
              <a:t>7 EMİRDEN OLUŞAN FEDERAL YÜKSEK KONSEY-FYK- EN ÜST OTORİTEDİR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sz="2600" dirty="0" smtClean="0"/>
              <a:t>YÖNETİMDE ABU DHABİ EMİRİNİN AĞIRLIĞI VARDIR</a:t>
            </a:r>
          </a:p>
          <a:p>
            <a:r>
              <a:rPr lang="tr-TR" sz="2600" dirty="0" smtClean="0"/>
              <a:t>40 ÜYELİ FEDERAL ULUSAL KONSEY (üyelerinin yarısı seçimle, yarısı FYK tarafından belirlenir, kararları tavsiye niteliğindedir)</a:t>
            </a:r>
          </a:p>
          <a:p>
            <a:r>
              <a:rPr lang="tr-TR" sz="2600" dirty="0" smtClean="0"/>
              <a:t>ADLİ SİSTEM; MEDENİ, CEZA VE ŞERİAT MAHKEMESİNDEN OLUŞUR</a:t>
            </a:r>
          </a:p>
          <a:p>
            <a:r>
              <a:rPr lang="tr-TR" sz="2600" dirty="0" smtClean="0"/>
              <a:t>RESMİ DİL ARAPÇADIR, ANCAK İŞ HAYATINDA </a:t>
            </a:r>
            <a:r>
              <a:rPr lang="tr-TR" sz="2600" b="1" dirty="0" smtClean="0">
                <a:solidFill>
                  <a:srgbClr val="FF0000"/>
                </a:solidFill>
              </a:rPr>
              <a:t>İNGİLİZCE</a:t>
            </a:r>
            <a:r>
              <a:rPr lang="tr-TR" sz="2600" dirty="0" smtClean="0"/>
              <a:t> YAYGIN KONUŞULMAKTADIR</a:t>
            </a:r>
          </a:p>
          <a:p>
            <a:r>
              <a:rPr lang="tr-TR" sz="2600" dirty="0" smtClean="0"/>
              <a:t>NÜFUSU 9,6 MİLYON OLUP, %85’İ ÇALIŞMA VİZELİ YABANCIDIR </a:t>
            </a:r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(</a:t>
            </a:r>
            <a:r>
              <a:rPr lang="tr-TR" sz="2600" dirty="0" err="1" smtClean="0"/>
              <a:t>Hind</a:t>
            </a:r>
            <a:r>
              <a:rPr lang="tr-TR" sz="2600" dirty="0" smtClean="0"/>
              <a:t>, Pakistan, Bangladeş, Filipinler, Lübnan, Mısır)</a:t>
            </a:r>
          </a:p>
          <a:p>
            <a:r>
              <a:rPr lang="tr-TR" sz="2600" dirty="0" smtClean="0"/>
              <a:t>TOPRAKLARININ %97’Sİ ÇÖLDÜR.</a:t>
            </a:r>
          </a:p>
          <a:p>
            <a:pPr marL="0" indent="0">
              <a:buNone/>
            </a:pPr>
            <a:endParaRPr lang="tr-TR" sz="3000" dirty="0" smtClean="0"/>
          </a:p>
          <a:p>
            <a:endParaRPr lang="tr-TR" sz="30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95" y="94122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4181" y="93846"/>
            <a:ext cx="10515600" cy="50227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EKONOMİK YAPISI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691" y="705394"/>
            <a:ext cx="11872297" cy="6048103"/>
          </a:xfrm>
        </p:spPr>
        <p:txBody>
          <a:bodyPr>
            <a:noAutofit/>
          </a:bodyPr>
          <a:lstStyle/>
          <a:p>
            <a:r>
              <a:rPr lang="tr-TR" sz="2600" dirty="0" smtClean="0"/>
              <a:t>PETROL VE DOĞALGAZ GELİRLERİNE DAYANAN EKONOMİDİR</a:t>
            </a:r>
          </a:p>
          <a:p>
            <a:r>
              <a:rPr lang="tr-TR" sz="2600" dirty="0"/>
              <a:t>BAŞKENT ABU DHABİ, PETROL VE DOĞALGAZIN %95’İNE </a:t>
            </a:r>
            <a:r>
              <a:rPr lang="tr-TR" sz="2600" dirty="0" smtClean="0"/>
              <a:t>SAHİPTİR</a:t>
            </a:r>
          </a:p>
          <a:p>
            <a:r>
              <a:rPr lang="tr-TR" sz="2600" dirty="0"/>
              <a:t>SUUDİ ARABİSTAN’DAN SONRAKİ 2. BÜYÜK </a:t>
            </a:r>
            <a:r>
              <a:rPr lang="tr-TR" sz="2600" dirty="0" smtClean="0"/>
              <a:t>KÖRFEZ BÖLGESİ EKONOMİSİDİR </a:t>
            </a:r>
          </a:p>
          <a:p>
            <a:r>
              <a:rPr lang="tr-TR" sz="2600" dirty="0" smtClean="0"/>
              <a:t>EKONOMİDE PETROL HARİCİ SEKTÖREL ÇEŞİTLİLİĞİN ARTIRILMASI HEDEFTİR (TİCARET/FİNANS/TURİZM/İMALAT) </a:t>
            </a:r>
          </a:p>
          <a:p>
            <a:r>
              <a:rPr lang="tr-TR" sz="2600" dirty="0" smtClean="0"/>
              <a:t>ULUSLARARASI REKABETİN YOĞUN OLDUĞU SERBEST PİYASADIR</a:t>
            </a:r>
          </a:p>
          <a:p>
            <a:r>
              <a:rPr lang="tr-TR" sz="2600" dirty="0" smtClean="0"/>
              <a:t>SERBEST BÖLGELERİ, YABANCI SERMAYE İÇİN CAZİBE MERKEZİDİR</a:t>
            </a:r>
          </a:p>
          <a:p>
            <a:r>
              <a:rPr lang="tr-TR" sz="2600" dirty="0" smtClean="0">
                <a:solidFill>
                  <a:srgbClr val="FF0000"/>
                </a:solidFill>
              </a:rPr>
              <a:t>DUBAİ, </a:t>
            </a:r>
            <a:r>
              <a:rPr lang="tr-TR" sz="2600" dirty="0" smtClean="0"/>
              <a:t>ÜLKENİN TİCARET/</a:t>
            </a:r>
            <a:r>
              <a:rPr lang="tr-TR" sz="2600" dirty="0" smtClean="0">
                <a:solidFill>
                  <a:srgbClr val="FF0000"/>
                </a:solidFill>
              </a:rPr>
              <a:t>RE-EXPORT</a:t>
            </a:r>
            <a:r>
              <a:rPr lang="tr-TR" sz="2600" dirty="0" smtClean="0"/>
              <a:t>/FİNANS/TURİZM/FUAR MERKEZİDİR </a:t>
            </a:r>
          </a:p>
          <a:p>
            <a:r>
              <a:rPr lang="tr-TR" sz="2600" dirty="0" smtClean="0"/>
              <a:t>2019 </a:t>
            </a:r>
            <a:r>
              <a:rPr lang="tr-TR" sz="2600" dirty="0"/>
              <a:t>YILI FEDERAL BÜTÇESİ </a:t>
            </a:r>
            <a:r>
              <a:rPr lang="tr-TR" sz="2600" dirty="0" smtClean="0"/>
              <a:t>16,3 </a:t>
            </a:r>
            <a:r>
              <a:rPr lang="tr-TR" sz="2600" dirty="0"/>
              <a:t>MİLYAR </a:t>
            </a:r>
            <a:r>
              <a:rPr lang="tr-TR" sz="2600" dirty="0" smtClean="0"/>
              <a:t>$’DIR, (SABİT </a:t>
            </a:r>
            <a:r>
              <a:rPr lang="tr-TR" sz="2600" dirty="0"/>
              <a:t>DÖVİZ KURU </a:t>
            </a:r>
            <a:r>
              <a:rPr lang="tr-TR" sz="2600" dirty="0" smtClean="0"/>
              <a:t>-1$: </a:t>
            </a:r>
            <a:r>
              <a:rPr lang="tr-TR" sz="2600" dirty="0"/>
              <a:t>3,67 </a:t>
            </a:r>
            <a:r>
              <a:rPr lang="tr-TR" sz="2600" dirty="0" smtClean="0"/>
              <a:t>AED)</a:t>
            </a:r>
          </a:p>
          <a:p>
            <a:r>
              <a:rPr lang="tr-TR" sz="2600" dirty="0" smtClean="0"/>
              <a:t>%5 ORANINDA </a:t>
            </a:r>
            <a:r>
              <a:rPr lang="tr-TR" sz="2600" dirty="0" smtClean="0">
                <a:solidFill>
                  <a:srgbClr val="FF0000"/>
                </a:solidFill>
              </a:rPr>
              <a:t>KDV</a:t>
            </a:r>
            <a:r>
              <a:rPr lang="tr-TR" sz="2600" dirty="0" smtClean="0"/>
              <a:t>, SAĞLIĞA ZARARLI BAZI ÜRÜNLER İÇİN %50 ve %100 ORANINDA </a:t>
            </a:r>
            <a:r>
              <a:rPr lang="tr-TR" sz="2600" dirty="0" smtClean="0">
                <a:solidFill>
                  <a:srgbClr val="FF0000"/>
                </a:solidFill>
              </a:rPr>
              <a:t>ÖTV </a:t>
            </a:r>
            <a:r>
              <a:rPr lang="tr-TR" sz="2600" dirty="0" smtClean="0"/>
              <a:t>UYGULANMAKTADIR</a:t>
            </a:r>
          </a:p>
          <a:p>
            <a:r>
              <a:rPr lang="tr-TR" sz="2600" dirty="0" smtClean="0">
                <a:solidFill>
                  <a:srgbClr val="FF0000"/>
                </a:solidFill>
              </a:rPr>
              <a:t>KURUMLAR VERGİSİ </a:t>
            </a:r>
            <a:r>
              <a:rPr lang="tr-TR" sz="2600" dirty="0" smtClean="0"/>
              <a:t>SADECE PETROL ŞTİ VE YABANCI BANKALARDAN ALINMAKTADIR</a:t>
            </a:r>
          </a:p>
          <a:p>
            <a:r>
              <a:rPr lang="tr-TR" sz="2600" dirty="0" smtClean="0"/>
              <a:t>İŞ YAPMA KOLAYLIĞI AÇISINDAN 190 ÜLKE ARASINDA 16. SIRADA YER ALMIŞTIR.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96207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6022" y="117566"/>
            <a:ext cx="10517777" cy="52251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EKONOMİK GÖRÜNÜM &amp; GSYİH SEKTÖREL DAĞILIM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709181"/>
              </p:ext>
            </p:extLst>
          </p:nvPr>
        </p:nvGraphicFramePr>
        <p:xfrm>
          <a:off x="396607" y="816530"/>
          <a:ext cx="10957192" cy="3768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778">
                <a:tc>
                  <a:txBody>
                    <a:bodyPr/>
                    <a:lstStyle/>
                    <a:p>
                      <a:r>
                        <a:rPr lang="tr-TR" dirty="0" smtClean="0"/>
                        <a:t>Kaynak: IMF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2018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2019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2020</a:t>
                      </a:r>
                      <a:endParaRPr lang="tr-TR" sz="24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2021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04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GSYİH-cari fiyat- (milyar $)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414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405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414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426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8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Kişi başı milli gelir-cari fiyat ($)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39.709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37.749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37.375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37.386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34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GSYİH Büyüme Oranı (%)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1,7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1,5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2,5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2,7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5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Enflasyon (tüketici fiyatı)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-1,5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1,2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1,5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5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Toplam tasarruf/GSYİH (%)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29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29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28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27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778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Cari İşlemler Dengesi/GSYİH (%)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9,1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9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7,1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89847"/>
              </p:ext>
            </p:extLst>
          </p:nvPr>
        </p:nvGraphicFramePr>
        <p:xfrm>
          <a:off x="396607" y="5185950"/>
          <a:ext cx="10957192" cy="118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203">
                  <a:extLst>
                    <a:ext uri="{9D8B030D-6E8A-4147-A177-3AD203B41FA5}">
                      <a16:colId xmlns:a16="http://schemas.microsoft.com/office/drawing/2014/main" val="1609731549"/>
                    </a:ext>
                  </a:extLst>
                </a:gridCol>
                <a:gridCol w="1916885">
                  <a:extLst>
                    <a:ext uri="{9D8B030D-6E8A-4147-A177-3AD203B41FA5}">
                      <a16:colId xmlns:a16="http://schemas.microsoft.com/office/drawing/2014/main" val="3324971534"/>
                    </a:ext>
                  </a:extLst>
                </a:gridCol>
                <a:gridCol w="2337552">
                  <a:extLst>
                    <a:ext uri="{9D8B030D-6E8A-4147-A177-3AD203B41FA5}">
                      <a16:colId xmlns:a16="http://schemas.microsoft.com/office/drawing/2014/main" val="1972015997"/>
                    </a:ext>
                  </a:extLst>
                </a:gridCol>
                <a:gridCol w="2337552">
                  <a:extLst>
                    <a:ext uri="{9D8B030D-6E8A-4147-A177-3AD203B41FA5}">
                      <a16:colId xmlns:a16="http://schemas.microsoft.com/office/drawing/2014/main" val="1400937404"/>
                    </a:ext>
                  </a:extLst>
                </a:gridCol>
              </a:tblGrid>
              <a:tr h="594361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rgbClr val="FFC000"/>
                          </a:solidFill>
                        </a:rPr>
                        <a:t>Dünya Bankası (2018)</a:t>
                      </a:r>
                      <a:endParaRPr lang="tr-TR" sz="20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Hizmetler</a:t>
                      </a:r>
                      <a:endParaRPr lang="tr-TR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Sanayi</a:t>
                      </a:r>
                      <a:endParaRPr lang="tr-TR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Tarım</a:t>
                      </a:r>
                      <a:endParaRPr lang="tr-TR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061006"/>
                  </a:ext>
                </a:extLst>
              </a:tr>
              <a:tr h="594361"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Sektör / GSYİH (%)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52,5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46,8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0,7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292550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17" y="117566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11016"/>
            <a:ext cx="10515600" cy="46825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GSYİH DAĞILIMI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13205"/>
              </p:ext>
            </p:extLst>
          </p:nvPr>
        </p:nvGraphicFramePr>
        <p:xfrm>
          <a:off x="587829" y="1068810"/>
          <a:ext cx="1076597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131">
                  <a:extLst>
                    <a:ext uri="{9D8B030D-6E8A-4147-A177-3AD203B41FA5}">
                      <a16:colId xmlns:a16="http://schemas.microsoft.com/office/drawing/2014/main" val="2749236668"/>
                    </a:ext>
                  </a:extLst>
                </a:gridCol>
                <a:gridCol w="6801840">
                  <a:extLst>
                    <a:ext uri="{9D8B030D-6E8A-4147-A177-3AD203B41FA5}">
                      <a16:colId xmlns:a16="http://schemas.microsoft.com/office/drawing/2014/main" val="2635525799"/>
                    </a:ext>
                  </a:extLst>
                </a:gridCol>
              </a:tblGrid>
              <a:tr h="42618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Hizmet Sektörü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Sanayi Sektörü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099134"/>
                  </a:ext>
                </a:extLst>
              </a:tr>
              <a:tr h="2812788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-Turizm</a:t>
                      </a:r>
                    </a:p>
                    <a:p>
                      <a:r>
                        <a:rPr lang="tr-TR" sz="2400" dirty="0" smtClean="0"/>
                        <a:t>-Otelcilik</a:t>
                      </a:r>
                    </a:p>
                    <a:p>
                      <a:r>
                        <a:rPr lang="tr-TR" sz="2400" dirty="0" smtClean="0"/>
                        <a:t>-Fuarcılık</a:t>
                      </a:r>
                    </a:p>
                    <a:p>
                      <a:r>
                        <a:rPr lang="tr-TR" sz="2400" dirty="0" smtClean="0"/>
                        <a:t>-Liman</a:t>
                      </a:r>
                    </a:p>
                    <a:p>
                      <a:r>
                        <a:rPr lang="tr-TR" sz="2400" dirty="0" smtClean="0"/>
                        <a:t>-Ulaştırma</a:t>
                      </a:r>
                      <a:r>
                        <a:rPr lang="tr-TR" sz="2400" baseline="0" dirty="0" smtClean="0"/>
                        <a:t> (havayolu)</a:t>
                      </a:r>
                      <a:endParaRPr lang="tr-TR" sz="2400" dirty="0" smtClean="0"/>
                    </a:p>
                    <a:p>
                      <a:r>
                        <a:rPr lang="tr-TR" sz="2400" dirty="0" smtClean="0"/>
                        <a:t>-Serbest bölgeler</a:t>
                      </a:r>
                    </a:p>
                    <a:p>
                      <a:r>
                        <a:rPr lang="tr-TR" sz="2400" dirty="0" smtClean="0"/>
                        <a:t>-Bankacılık</a:t>
                      </a:r>
                    </a:p>
                    <a:p>
                      <a:r>
                        <a:rPr lang="tr-TR" sz="2400" dirty="0" smtClean="0"/>
                        <a:t>-Emlakçılık (Müteahhitlik)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-Un, salça, makarna, şeker, çay</a:t>
                      </a:r>
                    </a:p>
                    <a:p>
                      <a:r>
                        <a:rPr lang="tr-TR" sz="2400" dirty="0" smtClean="0"/>
                        <a:t>-Süt ve süt ürünleri (peynir, yoğurt), </a:t>
                      </a:r>
                    </a:p>
                    <a:p>
                      <a:r>
                        <a:rPr lang="tr-TR" sz="2400" dirty="0" smtClean="0"/>
                        <a:t>-Konserve (balık, sebze), </a:t>
                      </a:r>
                    </a:p>
                    <a:p>
                      <a:r>
                        <a:rPr lang="tr-TR" sz="2400" dirty="0" smtClean="0"/>
                        <a:t>-Meşrubat (meyve suyu, kola) </a:t>
                      </a:r>
                    </a:p>
                    <a:p>
                      <a:endParaRPr lang="tr-TR" sz="2400" dirty="0" smtClean="0"/>
                    </a:p>
                    <a:p>
                      <a:r>
                        <a:rPr lang="tr-TR" sz="2400" dirty="0" smtClean="0"/>
                        <a:t>-Metal (bakır, alüminyum, demir)</a:t>
                      </a:r>
                    </a:p>
                    <a:p>
                      <a:r>
                        <a:rPr lang="tr-TR" sz="2400" dirty="0" smtClean="0"/>
                        <a:t>-Kablo (bakır)</a:t>
                      </a:r>
                    </a:p>
                    <a:p>
                      <a:r>
                        <a:rPr lang="tr-TR" sz="2400" dirty="0" smtClean="0"/>
                        <a:t>-Petrokimya</a:t>
                      </a:r>
                    </a:p>
                    <a:p>
                      <a:r>
                        <a:rPr lang="tr-TR" sz="2400" dirty="0" smtClean="0"/>
                        <a:t>-Tıbbi ilaç</a:t>
                      </a:r>
                    </a:p>
                    <a:p>
                      <a:r>
                        <a:rPr lang="tr-TR" sz="2400" dirty="0" smtClean="0"/>
                        <a:t>-Cam</a:t>
                      </a:r>
                    </a:p>
                    <a:p>
                      <a:r>
                        <a:rPr lang="tr-TR" sz="2400" dirty="0" smtClean="0"/>
                        <a:t>-Tekstil</a:t>
                      </a:r>
                    </a:p>
                    <a:p>
                      <a:r>
                        <a:rPr lang="tr-TR" sz="2400" dirty="0" smtClean="0"/>
                        <a:t> -Çimento, seramik </a:t>
                      </a:r>
                      <a:r>
                        <a:rPr lang="tr-TR" sz="2400" dirty="0" err="1" smtClean="0"/>
                        <a:t>vitrifiye</a:t>
                      </a:r>
                      <a:r>
                        <a:rPr lang="tr-TR" sz="2400" dirty="0" smtClean="0"/>
                        <a:t>,</a:t>
                      </a:r>
                      <a:r>
                        <a:rPr lang="tr-TR" sz="2400" baseline="0" dirty="0" smtClean="0"/>
                        <a:t> boya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892684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55" y="179355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93183"/>
            <a:ext cx="10515600" cy="52803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DIŞ TİCARETİ 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1595" y="927463"/>
            <a:ext cx="11707856" cy="5590903"/>
          </a:xfrm>
        </p:spPr>
        <p:txBody>
          <a:bodyPr>
            <a:noAutofit/>
          </a:bodyPr>
          <a:lstStyle/>
          <a:p>
            <a:r>
              <a:rPr lang="tr-TR" sz="2600" dirty="0" smtClean="0">
                <a:cs typeface="Microsoft Sans Serif" pitchFamily="34" charset="0"/>
              </a:rPr>
              <a:t>DIŞ TİCARETİ (PETROL NEDENİYLE) FAZLA VERMEKTEDİR</a:t>
            </a:r>
          </a:p>
          <a:p>
            <a:r>
              <a:rPr lang="tr-TR" sz="2600" dirty="0" smtClean="0">
                <a:cs typeface="Microsoft Sans Serif" pitchFamily="34" charset="0"/>
              </a:rPr>
              <a:t>İHRACATININ %29’U PETROL VE TÜREVLERİDİR (FASIL 27)</a:t>
            </a:r>
          </a:p>
          <a:p>
            <a:r>
              <a:rPr lang="tr-TR" sz="2600" dirty="0">
                <a:cs typeface="Microsoft Sans Serif" pitchFamily="34" charset="0"/>
              </a:rPr>
              <a:t>PETROL </a:t>
            </a:r>
            <a:r>
              <a:rPr lang="tr-TR" sz="2600" dirty="0" smtClean="0">
                <a:cs typeface="Microsoft Sans Serif" pitchFamily="34" charset="0"/>
              </a:rPr>
              <a:t>HARİCİNDE, </a:t>
            </a:r>
            <a:r>
              <a:rPr lang="tr-TR" sz="2600" dirty="0">
                <a:cs typeface="Microsoft Sans Serif" pitchFamily="34" charset="0"/>
              </a:rPr>
              <a:t>İHRACATI </a:t>
            </a:r>
            <a:r>
              <a:rPr lang="tr-TR" sz="2600" dirty="0">
                <a:solidFill>
                  <a:srgbClr val="FF0000"/>
                </a:solidFill>
                <a:cs typeface="Microsoft Sans Serif" pitchFamily="34" charset="0"/>
              </a:rPr>
              <a:t>RE-EXPORT</a:t>
            </a:r>
            <a:r>
              <a:rPr lang="tr-TR" sz="2600" dirty="0">
                <a:cs typeface="Microsoft Sans Serif" pitchFamily="34" charset="0"/>
              </a:rPr>
              <a:t> </a:t>
            </a:r>
            <a:r>
              <a:rPr lang="tr-TR" sz="2600" dirty="0" smtClean="0">
                <a:cs typeface="Microsoft Sans Serif" pitchFamily="34" charset="0"/>
              </a:rPr>
              <a:t>AĞIRLIKLIDIR</a:t>
            </a:r>
          </a:p>
          <a:p>
            <a:r>
              <a:rPr lang="tr-TR" sz="2600" dirty="0">
                <a:cs typeface="Microsoft Sans Serif" pitchFamily="34" charset="0"/>
              </a:rPr>
              <a:t>YABANCI FİRMALAR, SERBEST BÖLGELERİ RE-EXPORT İÇİN TERCİH </a:t>
            </a:r>
            <a:r>
              <a:rPr lang="tr-TR" sz="2600" dirty="0" smtClean="0">
                <a:cs typeface="Microsoft Sans Serif" pitchFamily="34" charset="0"/>
              </a:rPr>
              <a:t>ETMEKTEDİR</a:t>
            </a:r>
          </a:p>
          <a:p>
            <a:r>
              <a:rPr lang="tr-TR" sz="2600" dirty="0">
                <a:cs typeface="Microsoft Sans Serif" pitchFamily="34" charset="0"/>
              </a:rPr>
              <a:t>RE-EXPORT YAPTIĞI BAŞLICA ÜLKELER; İRAN, IRAK, PAKİSTAN, HİNDİSTAN</a:t>
            </a:r>
          </a:p>
          <a:p>
            <a:r>
              <a:rPr lang="tr-TR" sz="2600" dirty="0" smtClean="0">
                <a:cs typeface="Microsoft Sans Serif" pitchFamily="34" charset="0"/>
              </a:rPr>
              <a:t>İTHALATI, GENELDE </a:t>
            </a:r>
            <a:r>
              <a:rPr lang="tr-TR" sz="2600" dirty="0" smtClean="0">
                <a:solidFill>
                  <a:srgbClr val="FF0000"/>
                </a:solidFill>
                <a:cs typeface="Microsoft Sans Serif" pitchFamily="34" charset="0"/>
              </a:rPr>
              <a:t>%5 ORANINDA GÜMRÜK VERGİSİNE </a:t>
            </a:r>
            <a:r>
              <a:rPr lang="tr-TR" sz="2600" dirty="0" smtClean="0">
                <a:cs typeface="Microsoft Sans Serif" pitchFamily="34" charset="0"/>
              </a:rPr>
              <a:t>TABİDİR</a:t>
            </a:r>
          </a:p>
          <a:p>
            <a:pPr marL="457200" lvl="1" indent="0">
              <a:buNone/>
            </a:pPr>
            <a:r>
              <a:rPr lang="tr-TR" dirty="0" smtClean="0">
                <a:hlinkClick r:id="rId2"/>
              </a:rPr>
              <a:t>(https</a:t>
            </a:r>
            <a:r>
              <a:rPr lang="tr-TR" dirty="0">
                <a:hlinkClick r:id="rId2"/>
              </a:rPr>
              <a:t>://www.fca.gov.ae/en/HomeRightMenu/Documents/EnglishHScode2017.pdf</a:t>
            </a:r>
            <a:r>
              <a:rPr lang="tr-TR" dirty="0"/>
              <a:t>)</a:t>
            </a:r>
            <a:endParaRPr lang="tr-TR" dirty="0">
              <a:cs typeface="Microsoft Sans Serif" pitchFamily="34" charset="0"/>
            </a:endParaRPr>
          </a:p>
          <a:p>
            <a:r>
              <a:rPr lang="tr-TR" sz="2600" dirty="0" smtClean="0">
                <a:cs typeface="Microsoft Sans Serif" pitchFamily="34" charset="0"/>
              </a:rPr>
              <a:t>KİK VE GAFTA’DAN İTHALAT GÜMRÜK VERGİSİNDEN MUAFTIR</a:t>
            </a:r>
          </a:p>
          <a:p>
            <a:r>
              <a:rPr lang="tr-TR" sz="2600" dirty="0">
                <a:cs typeface="Microsoft Sans Serif" pitchFamily="34" charset="0"/>
              </a:rPr>
              <a:t>2018 YILINDA </a:t>
            </a:r>
            <a:r>
              <a:rPr lang="tr-TR" sz="2600" dirty="0">
                <a:solidFill>
                  <a:srgbClr val="FF0000"/>
                </a:solidFill>
                <a:cs typeface="Microsoft Sans Serif" pitchFamily="34" charset="0"/>
              </a:rPr>
              <a:t>%5 ORANINDA KDV </a:t>
            </a:r>
            <a:r>
              <a:rPr lang="tr-TR" sz="2600" dirty="0">
                <a:cs typeface="Microsoft Sans Serif" pitchFamily="34" charset="0"/>
              </a:rPr>
              <a:t>YÜRÜRLÜĞE KONULMUŞTUR</a:t>
            </a:r>
          </a:p>
          <a:p>
            <a:r>
              <a:rPr lang="tr-TR" sz="2600" dirty="0" smtClean="0">
                <a:cs typeface="Microsoft Sans Serif" pitchFamily="34" charset="0"/>
              </a:rPr>
              <a:t>SAĞLIĞA ZARARLI BAZI ÜRÜNLER %100 ORANINDA </a:t>
            </a:r>
            <a:r>
              <a:rPr lang="tr-TR" sz="2600" dirty="0" smtClean="0">
                <a:solidFill>
                  <a:srgbClr val="FF0000"/>
                </a:solidFill>
                <a:cs typeface="Microsoft Sans Serif" pitchFamily="34" charset="0"/>
              </a:rPr>
              <a:t>ÖTV</a:t>
            </a:r>
            <a:r>
              <a:rPr lang="tr-TR" sz="2600" dirty="0" smtClean="0">
                <a:cs typeface="Microsoft Sans Serif" pitchFamily="34" charset="0"/>
              </a:rPr>
              <a:t>’YE TABİDİR (TÜTÜN ÜRÜNLERİ, ENERJİ VE KARBONATLI İÇECEKLER)</a:t>
            </a:r>
            <a:endParaRPr lang="tr-TR" sz="2600" dirty="0">
              <a:cs typeface="Microsoft Sans Serif" pitchFamily="34" charset="0"/>
            </a:endParaRPr>
          </a:p>
          <a:p>
            <a:r>
              <a:rPr lang="tr-TR" sz="2600" dirty="0">
                <a:cs typeface="Microsoft Sans Serif" pitchFamily="34" charset="0"/>
              </a:rPr>
              <a:t>GIDA </a:t>
            </a:r>
            <a:r>
              <a:rPr lang="tr-TR" sz="2600" dirty="0" smtClean="0">
                <a:cs typeface="Microsoft Sans Serif" pitchFamily="34" charset="0"/>
              </a:rPr>
              <a:t>İTHALATI; SAĞLIK, </a:t>
            </a:r>
            <a:r>
              <a:rPr lang="tr-TR" sz="2600" dirty="0">
                <a:cs typeface="Microsoft Sans Serif" pitchFamily="34" charset="0"/>
              </a:rPr>
              <a:t>HELAL SERTİFİKASI, VETERİNERLİK BELGESİNE </a:t>
            </a:r>
            <a:r>
              <a:rPr lang="tr-TR" sz="2600" dirty="0" smtClean="0">
                <a:cs typeface="Microsoft Sans Serif" pitchFamily="34" charset="0"/>
              </a:rPr>
              <a:t>TABİDİR</a:t>
            </a:r>
            <a:endParaRPr lang="tr-TR" sz="2600" dirty="0">
              <a:cs typeface="Microsoft Sans Serif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95" y="96207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390429"/>
            <a:ext cx="10515600" cy="51515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TARAF OLDUĞU GÜMRÜK BİRLİĞİ/STA ANLAŞMALARI 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3753" y="1410789"/>
            <a:ext cx="10421481" cy="5133702"/>
          </a:xfrm>
        </p:spPr>
        <p:txBody>
          <a:bodyPr>
            <a:noAutofit/>
          </a:bodyPr>
          <a:lstStyle/>
          <a:p>
            <a:r>
              <a:rPr lang="tr-TR" sz="2600" dirty="0" smtClean="0">
                <a:cs typeface="Microsoft Sans Serif" pitchFamily="34" charset="0"/>
              </a:rPr>
              <a:t>ARAP (LİGİ) SERBEST TİCARET ALANI (GAFTA/PAFTA) ÜYESİDİR (17 ülke)</a:t>
            </a:r>
          </a:p>
          <a:p>
            <a:endParaRPr lang="tr-TR" sz="2600" dirty="0" smtClean="0">
              <a:cs typeface="Microsoft Sans Serif" pitchFamily="34" charset="0"/>
            </a:endParaRPr>
          </a:p>
          <a:p>
            <a:r>
              <a:rPr lang="tr-TR" sz="2600" dirty="0" smtClean="0">
                <a:cs typeface="Microsoft Sans Serif" pitchFamily="34" charset="0"/>
              </a:rPr>
              <a:t>KÖRFEZ İŞBİRLİĞİ KONSEYİ (KİK) ÜYESİDİR</a:t>
            </a:r>
          </a:p>
          <a:p>
            <a:pPr marL="457200" lvl="1" indent="0">
              <a:buNone/>
            </a:pPr>
            <a:r>
              <a:rPr lang="tr-TR" sz="2600" dirty="0" smtClean="0">
                <a:cs typeface="Microsoft Sans Serif" pitchFamily="34" charset="0"/>
              </a:rPr>
              <a:t>(Suudi Arabistan, Kuveyt, Bahreyn, Umman, Katar, BAE)</a:t>
            </a:r>
          </a:p>
          <a:p>
            <a:endParaRPr lang="tr-TR" sz="2600" dirty="0" smtClean="0">
              <a:cs typeface="Microsoft Sans Serif" pitchFamily="34" charset="0"/>
            </a:endParaRPr>
          </a:p>
          <a:p>
            <a:r>
              <a:rPr lang="tr-TR" sz="2600" dirty="0" smtClean="0">
                <a:cs typeface="Microsoft Sans Serif" pitchFamily="34" charset="0"/>
              </a:rPr>
              <a:t>EFTA &amp; SİNGAPUR İLE (KİK DOLAYISIYLA) STA YÜRÜRLÜKTEDİR </a:t>
            </a:r>
          </a:p>
          <a:p>
            <a:endParaRPr lang="tr-TR" sz="2600" dirty="0" smtClean="0">
              <a:cs typeface="Microsoft Sans Serif" pitchFamily="34" charset="0"/>
            </a:endParaRPr>
          </a:p>
          <a:p>
            <a:r>
              <a:rPr lang="tr-TR" sz="2600" dirty="0" smtClean="0">
                <a:cs typeface="Microsoft Sans Serif" pitchFamily="34" charset="0"/>
              </a:rPr>
              <a:t>TÜRKİYE </a:t>
            </a:r>
            <a:r>
              <a:rPr lang="tr-TR" sz="2600" dirty="0">
                <a:cs typeface="Microsoft Sans Serif" pitchFamily="34" charset="0"/>
              </a:rPr>
              <a:t>&amp; KİK ARASINDA STA MÜZAKERESİ DEVAM ETMEKTEDİR</a:t>
            </a:r>
          </a:p>
          <a:p>
            <a:pPr marL="0" indent="0">
              <a:buNone/>
            </a:pPr>
            <a:r>
              <a:rPr lang="tr-TR" sz="2400" dirty="0" smtClean="0">
                <a:cs typeface="Microsoft Sans Serif" pitchFamily="34" charset="0"/>
              </a:rPr>
              <a:t>  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95" y="167425"/>
            <a:ext cx="12132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5160</TotalTime>
  <Words>1488</Words>
  <Application>Microsoft Office PowerPoint</Application>
  <PresentationFormat>Geniş ekran</PresentationFormat>
  <Paragraphs>279</Paragraphs>
  <Slides>21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Microsoft Sans Serif</vt:lpstr>
      <vt:lpstr>Myriad Pro</vt:lpstr>
      <vt:lpstr>Times New Roman</vt:lpstr>
      <vt:lpstr>Wingdings</vt:lpstr>
      <vt:lpstr>Office Teması</vt:lpstr>
      <vt:lpstr>PowerPoint Sunusu</vt:lpstr>
      <vt:lpstr>BİRLEŞİK ARAP EMİRLİKLERİ EKONOMİSİ  &amp;  ÜLKEMİZDEN İHRACAT İMKANLARI </vt:lpstr>
      <vt:lpstr>PowerPoint Sunusu</vt:lpstr>
      <vt:lpstr>İDARİ &amp; SOSYAL YAPI</vt:lpstr>
      <vt:lpstr>EKONOMİK YAPISI</vt:lpstr>
      <vt:lpstr>EKONOMİK GÖRÜNÜM &amp; GSYİH SEKTÖREL DAĞILIM</vt:lpstr>
      <vt:lpstr>GSYİH DAĞILIMI</vt:lpstr>
      <vt:lpstr>DIŞ TİCARETİ </vt:lpstr>
      <vt:lpstr>TARAF OLDUĞU GÜMRÜK BİRLİĞİ/STA ANLAŞMALARI </vt:lpstr>
      <vt:lpstr>GENEL DIŞ TİCARETİNDE ÜRÜNLER-2018</vt:lpstr>
      <vt:lpstr>GENEL DIŞ TİCARETİNDE ÜLKELER-2018</vt:lpstr>
      <vt:lpstr>EKONOMİSİNİ VE İTHALATINI ETKİLEYEN BAŞLICA GELİŞMELER</vt:lpstr>
      <vt:lpstr>TÜRKİYE - BAE İKİLİ TİCARETİ (2018)</vt:lpstr>
      <vt:lpstr>TÜRKİYE - BAE İKİLİ TİCARETİ (2018)</vt:lpstr>
      <vt:lpstr>BAE’NE İHRAÇ POTANSİYELİ OLAN BAZI ÜRÜNLER </vt:lpstr>
      <vt:lpstr>TAVSİYELER</vt:lpstr>
      <vt:lpstr>BAE’DE ŞİRKET KURMA</vt:lpstr>
      <vt:lpstr>FAYDALI LİNKLER</vt:lpstr>
      <vt:lpstr>TİCARET ATAŞELİKLERİMİZ</vt:lpstr>
      <vt:lpstr>PowerPoint Sunusu</vt:lpstr>
      <vt:lpstr>PowerPoint Sunusu</vt:lpstr>
    </vt:vector>
  </TitlesOfParts>
  <Company>Ekonomi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IRAK</dc:title>
  <dc:creator>Harun KOÇAK</dc:creator>
  <cp:lastModifiedBy>Harun KOÇAK</cp:lastModifiedBy>
  <cp:revision>737</cp:revision>
  <cp:lastPrinted>2017-04-07T07:38:50Z</cp:lastPrinted>
  <dcterms:created xsi:type="dcterms:W3CDTF">2016-04-08T11:38:34Z</dcterms:created>
  <dcterms:modified xsi:type="dcterms:W3CDTF">2019-12-06T14:39:38Z</dcterms:modified>
</cp:coreProperties>
</file>